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0" r:id="rId1"/>
  </p:sldMasterIdLst>
  <p:notesMasterIdLst>
    <p:notesMasterId r:id="rId43"/>
  </p:notesMasterIdLst>
  <p:sldIdLst>
    <p:sldId id="4888" r:id="rId2"/>
    <p:sldId id="4782" r:id="rId3"/>
    <p:sldId id="4182" r:id="rId4"/>
    <p:sldId id="257" r:id="rId5"/>
    <p:sldId id="283" r:id="rId6"/>
    <p:sldId id="4857" r:id="rId7"/>
    <p:sldId id="4860" r:id="rId8"/>
    <p:sldId id="4930" r:id="rId9"/>
    <p:sldId id="4841" r:id="rId10"/>
    <p:sldId id="4842" r:id="rId11"/>
    <p:sldId id="4843" r:id="rId12"/>
    <p:sldId id="4844" r:id="rId13"/>
    <p:sldId id="4867" r:id="rId14"/>
    <p:sldId id="4836" r:id="rId15"/>
    <p:sldId id="261" r:id="rId16"/>
    <p:sldId id="4839" r:id="rId17"/>
    <p:sldId id="4863" r:id="rId18"/>
    <p:sldId id="4840" r:id="rId19"/>
    <p:sldId id="4866" r:id="rId20"/>
    <p:sldId id="4858" r:id="rId21"/>
    <p:sldId id="285" r:id="rId22"/>
    <p:sldId id="4845" r:id="rId23"/>
    <p:sldId id="4847" r:id="rId24"/>
    <p:sldId id="282" r:id="rId25"/>
    <p:sldId id="286" r:id="rId26"/>
    <p:sldId id="288" r:id="rId27"/>
    <p:sldId id="4851" r:id="rId28"/>
    <p:sldId id="4862" r:id="rId29"/>
    <p:sldId id="4865" r:id="rId30"/>
    <p:sldId id="4849" r:id="rId31"/>
    <p:sldId id="290" r:id="rId32"/>
    <p:sldId id="4838" r:id="rId33"/>
    <p:sldId id="4864" r:id="rId34"/>
    <p:sldId id="265" r:id="rId35"/>
    <p:sldId id="4855" r:id="rId36"/>
    <p:sldId id="4856" r:id="rId37"/>
    <p:sldId id="269" r:id="rId38"/>
    <p:sldId id="271" r:id="rId39"/>
    <p:sldId id="275" r:id="rId40"/>
    <p:sldId id="281" r:id="rId41"/>
    <p:sldId id="276" r:id="rId42"/>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7" initials="W"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4C88"/>
    <a:srgbClr val="2B414D"/>
    <a:srgbClr val="FAF7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745" autoAdjust="0"/>
    <p:restoredTop sz="91458"/>
  </p:normalViewPr>
  <p:slideViewPr>
    <p:cSldViewPr snapToGrid="0" snapToObjects="1">
      <p:cViewPr varScale="1">
        <p:scale>
          <a:sx n="100" d="100"/>
          <a:sy n="100" d="100"/>
        </p:scale>
        <p:origin x="608" y="168"/>
      </p:cViewPr>
      <p:guideLst>
        <p:guide orient="horz" pos="2160"/>
        <p:guide pos="3840"/>
      </p:guideLst>
    </p:cSldViewPr>
  </p:slideViewPr>
  <p:notesTextViewPr>
    <p:cViewPr>
      <p:scale>
        <a:sx n="3" d="2"/>
        <a:sy n="3" d="2"/>
      </p:scale>
      <p:origin x="0" y="0"/>
    </p:cViewPr>
  </p:notesTextViewPr>
  <p:sorterViewPr>
    <p:cViewPr varScale="1">
      <p:scale>
        <a:sx n="1" d="1"/>
        <a:sy n="1" d="1"/>
      </p:scale>
      <p:origin x="0" y="-8304"/>
    </p:cViewPr>
  </p:sorterViewPr>
  <p:notesViewPr>
    <p:cSldViewPr snapToGrid="0" snapToObjects="1">
      <p:cViewPr varScale="1">
        <p:scale>
          <a:sx n="63" d="100"/>
          <a:sy n="63" d="100"/>
        </p:scale>
        <p:origin x="1488"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E7EC6A77-897B-A94D-8179-085D1B4EE98D}" type="datetimeFigureOut">
              <a:rPr lang="en-US" smtClean="0"/>
              <a:t>8/3/26</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39F294D8-753E-E842-8CF8-893A8D4FD7E5}" type="slidenum">
              <a:rPr lang="en-US" smtClean="0"/>
              <a:t>‹#›</a:t>
            </a:fld>
            <a:endParaRPr lang="en-US"/>
          </a:p>
        </p:txBody>
      </p:sp>
    </p:spTree>
    <p:extLst>
      <p:ext uri="{BB962C8B-B14F-4D97-AF65-F5344CB8AC3E}">
        <p14:creationId xmlns:p14="http://schemas.microsoft.com/office/powerpoint/2010/main" val="16207842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ipcc.ch/report/ar4/syr/"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the standard definition that was accepted by the IPCC in the Synthesis Report of its Fourth Assessment Report (AR4 SYN). </a:t>
            </a:r>
            <a:r>
              <a:rPr lang="en-US" sz="1050" dirty="0"/>
              <a:t>Source: </a:t>
            </a:r>
            <a:r>
              <a:rPr lang="en-US" sz="1050" dirty="0">
                <a:hlinkClick r:id="rId3"/>
              </a:rPr>
              <a:t>https://www.ipcc.ch/report/ar4/syr/</a:t>
            </a:r>
            <a:r>
              <a:rPr lang="en-US" sz="1050"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dirty="0"/>
          </a:p>
          <a:p>
            <a:pPr marL="0" indent="0">
              <a:lnSpc>
                <a:spcPct val="100000"/>
              </a:lnSpc>
              <a:spcBef>
                <a:spcPts val="0"/>
              </a:spcBef>
              <a:buNone/>
            </a:pPr>
            <a:r>
              <a:rPr lang="en-US" sz="1050" dirty="0">
                <a:latin typeface="Times New Roman" panose="02020603050405020304" pitchFamily="18" charset="0"/>
                <a:cs typeface="Times New Roman" panose="02020603050405020304" pitchFamily="18" charset="0"/>
              </a:rPr>
              <a:t>Let the distribution of the </a:t>
            </a:r>
            <a:r>
              <a:rPr lang="en-US" sz="1050" dirty="0"/>
              <a:t>likelihood and consequences of a climate impact be {</a:t>
            </a:r>
            <a:r>
              <a:rPr lang="en-US" sz="1050" dirty="0" err="1"/>
              <a:t>LIK</a:t>
            </a:r>
            <a:r>
              <a:rPr lang="en-US" sz="1050" baseline="-25000" dirty="0" err="1"/>
              <a:t>j</a:t>
            </a:r>
            <a:r>
              <a:rPr lang="en-US" sz="1050" dirty="0"/>
              <a:t>; </a:t>
            </a:r>
            <a:r>
              <a:rPr lang="en-US" sz="1050" dirty="0" err="1"/>
              <a:t>CON</a:t>
            </a:r>
            <a:r>
              <a:rPr lang="en-US" sz="1050" baseline="-25000" dirty="0" err="1"/>
              <a:t>j</a:t>
            </a:r>
            <a:r>
              <a:rPr lang="en-US" sz="1050" dirty="0"/>
              <a:t>} for n data pairs. The mathematical estimate of risk as an expected value is then Risk = </a:t>
            </a:r>
            <a:r>
              <a:rPr lang="en-US" sz="1050" dirty="0">
                <a:sym typeface="Symbol" pitchFamily="2" charset="2"/>
              </a:rPr>
              <a:t>[</a:t>
            </a:r>
            <a:r>
              <a:rPr lang="en-US" sz="1050" dirty="0"/>
              <a:t>{</a:t>
            </a:r>
            <a:r>
              <a:rPr lang="en-US" sz="1050" dirty="0" err="1"/>
              <a:t>LIK</a:t>
            </a:r>
            <a:r>
              <a:rPr lang="en-US" sz="1050" baseline="-25000" dirty="0" err="1"/>
              <a:t>j</a:t>
            </a:r>
            <a:r>
              <a:rPr lang="en-US" sz="1050" baseline="-25000" dirty="0"/>
              <a:t> </a:t>
            </a:r>
            <a:r>
              <a:rPr lang="en-US" sz="1050" dirty="0">
                <a:sym typeface="Symbol" pitchFamily="2" charset="2"/>
              </a:rPr>
              <a:t></a:t>
            </a:r>
            <a:r>
              <a:rPr lang="en-US" sz="1050" dirty="0"/>
              <a:t> </a:t>
            </a:r>
            <a:r>
              <a:rPr lang="en-US" sz="1050" dirty="0" err="1"/>
              <a:t>CON</a:t>
            </a:r>
            <a:r>
              <a:rPr lang="en-US" sz="1050" baseline="-25000" dirty="0" err="1"/>
              <a:t>j</a:t>
            </a:r>
            <a:r>
              <a:rPr lang="en-US" sz="1050"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dirty="0"/>
          </a:p>
          <a:p>
            <a:endParaRPr lang="en-US" dirty="0"/>
          </a:p>
        </p:txBody>
      </p:sp>
      <p:sp>
        <p:nvSpPr>
          <p:cNvPr id="4" name="Slide Number Placeholder 3"/>
          <p:cNvSpPr>
            <a:spLocks noGrp="1"/>
          </p:cNvSpPr>
          <p:nvPr>
            <p:ph type="sldNum" sz="quarter" idx="5"/>
          </p:nvPr>
        </p:nvSpPr>
        <p:spPr/>
        <p:txBody>
          <a:bodyPr/>
          <a:lstStyle/>
          <a:p>
            <a:fld id="{0C0DDD89-2590-754E-A83B-54969640B224}" type="slidenum">
              <a:rPr lang="en-US" smtClean="0"/>
              <a:t>6</a:t>
            </a:fld>
            <a:endParaRPr lang="en-US"/>
          </a:p>
        </p:txBody>
      </p:sp>
    </p:spTree>
    <p:extLst>
      <p:ext uri="{BB962C8B-B14F-4D97-AF65-F5344CB8AC3E}">
        <p14:creationId xmlns:p14="http://schemas.microsoft.com/office/powerpoint/2010/main" val="30752609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chemeClr val="accent1">
                    <a:lumMod val="50000"/>
                  </a:schemeClr>
                </a:solidFill>
              </a:rPr>
              <a:t>The projections are driven by </a:t>
            </a:r>
            <a:r>
              <a:rPr lang="en-US" sz="1200" dirty="0">
                <a:solidFill>
                  <a:schemeClr val="accent1">
                    <a:lumMod val="50000"/>
                  </a:schemeClr>
                </a:solidFill>
                <a:latin typeface="+mn-lt"/>
              </a:rPr>
              <a:t>two Representative Concentration Pathways (RCPs) designed by the IPCC to characterize emissions along alternative global pathways of macro-scale socio-economic development.</a:t>
            </a:r>
          </a:p>
          <a:p>
            <a:endParaRPr lang="en-US" dirty="0"/>
          </a:p>
        </p:txBody>
      </p:sp>
      <p:sp>
        <p:nvSpPr>
          <p:cNvPr id="4" name="Slide Number Placeholder 3"/>
          <p:cNvSpPr>
            <a:spLocks noGrp="1"/>
          </p:cNvSpPr>
          <p:nvPr>
            <p:ph type="sldNum" sz="quarter" idx="5"/>
          </p:nvPr>
        </p:nvSpPr>
        <p:spPr/>
        <p:txBody>
          <a:bodyPr/>
          <a:lstStyle/>
          <a:p>
            <a:fld id="{0C0DDD89-2590-754E-A83B-54969640B224}" type="slidenum">
              <a:rPr lang="en-US" smtClean="0"/>
              <a:t>15</a:t>
            </a:fld>
            <a:endParaRPr lang="en-US"/>
          </a:p>
        </p:txBody>
      </p:sp>
    </p:spTree>
    <p:extLst>
      <p:ext uri="{BB962C8B-B14F-4D97-AF65-F5344CB8AC3E}">
        <p14:creationId xmlns:p14="http://schemas.microsoft.com/office/powerpoint/2010/main" val="19650626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https://</a:t>
            </a:r>
            <a:r>
              <a:rPr lang="en-US" dirty="0" err="1"/>
              <a:t>coast.noaa.gov</a:t>
            </a:r>
            <a:r>
              <a:rPr lang="en-US" dirty="0"/>
              <a:t>/</a:t>
            </a:r>
            <a:r>
              <a:rPr lang="en-US" dirty="0" err="1"/>
              <a:t>slr</a:t>
            </a:r>
            <a:r>
              <a:rPr lang="en-US" dirty="0"/>
              <a:t>/#/layer/</a:t>
            </a:r>
            <a:r>
              <a:rPr lang="en-US" dirty="0" err="1"/>
              <a:t>slr</a:t>
            </a:r>
            <a:r>
              <a:rPr lang="en-US" dirty="0"/>
              <a:t>/1.5/-17483028.125183936/2405673.5848867544/13.112/satellite/none/0.8/2050/</a:t>
            </a:r>
            <a:r>
              <a:rPr lang="en-US" dirty="0" err="1"/>
              <a:t>interHigh</a:t>
            </a:r>
            <a:r>
              <a:rPr lang="en-US" dirty="0"/>
              <a:t>/</a:t>
            </a:r>
            <a:r>
              <a:rPr lang="en-US" dirty="0" err="1"/>
              <a:t>noAccretion</a:t>
            </a:r>
            <a:r>
              <a:rPr lang="en-US" dirty="0"/>
              <a:t>/</a:t>
            </a:r>
            <a:r>
              <a:rPr lang="en-US" dirty="0" err="1"/>
              <a:t>NOS_Minor</a:t>
            </a:r>
            <a:r>
              <a:rPr lang="en-US" dirty="0"/>
              <a:t> </a:t>
            </a:r>
          </a:p>
        </p:txBody>
      </p:sp>
      <p:sp>
        <p:nvSpPr>
          <p:cNvPr id="4" name="Slide Number Placeholder 3"/>
          <p:cNvSpPr>
            <a:spLocks noGrp="1"/>
          </p:cNvSpPr>
          <p:nvPr>
            <p:ph type="sldNum" sz="quarter" idx="5"/>
          </p:nvPr>
        </p:nvSpPr>
        <p:spPr/>
        <p:txBody>
          <a:bodyPr/>
          <a:lstStyle/>
          <a:p>
            <a:fld id="{0C0DDD89-2590-754E-A83B-54969640B224}" type="slidenum">
              <a:rPr lang="en-US" smtClean="0"/>
              <a:t>19</a:t>
            </a:fld>
            <a:endParaRPr lang="en-US"/>
          </a:p>
        </p:txBody>
      </p:sp>
    </p:spTree>
    <p:extLst>
      <p:ext uri="{BB962C8B-B14F-4D97-AF65-F5344CB8AC3E}">
        <p14:creationId xmlns:p14="http://schemas.microsoft.com/office/powerpoint/2010/main" val="6626005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0DDD89-2590-754E-A83B-54969640B224}" type="slidenum">
              <a:rPr lang="en-US" smtClean="0"/>
              <a:t>20</a:t>
            </a:fld>
            <a:endParaRPr lang="en-US"/>
          </a:p>
        </p:txBody>
      </p:sp>
    </p:spTree>
    <p:extLst>
      <p:ext uri="{BB962C8B-B14F-4D97-AF65-F5344CB8AC3E}">
        <p14:creationId xmlns:p14="http://schemas.microsoft.com/office/powerpoint/2010/main" val="2282100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Consensus language from the Summary for Policymakers of the Synthesis Report for the Forth Assessment Report (AR4; 2007) changed how the world approached the climate problem.</a:t>
            </a:r>
          </a:p>
          <a:p>
            <a:endParaRPr lang="en-US" dirty="0"/>
          </a:p>
        </p:txBody>
      </p:sp>
      <p:sp>
        <p:nvSpPr>
          <p:cNvPr id="4" name="Slide Number Placeholder 3"/>
          <p:cNvSpPr>
            <a:spLocks noGrp="1"/>
          </p:cNvSpPr>
          <p:nvPr>
            <p:ph type="sldNum" sz="quarter" idx="5"/>
          </p:nvPr>
        </p:nvSpPr>
        <p:spPr/>
        <p:txBody>
          <a:bodyPr/>
          <a:lstStyle/>
          <a:p>
            <a:fld id="{0C0DDD89-2590-754E-A83B-54969640B224}" type="slidenum">
              <a:rPr lang="en-US" smtClean="0"/>
              <a:t>21</a:t>
            </a:fld>
            <a:endParaRPr lang="en-US"/>
          </a:p>
        </p:txBody>
      </p:sp>
    </p:spTree>
    <p:extLst>
      <p:ext uri="{BB962C8B-B14F-4D97-AF65-F5344CB8AC3E}">
        <p14:creationId xmlns:p14="http://schemas.microsoft.com/office/powerpoint/2010/main" val="20729083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effective mitigation strategy would transparently and predictably include timely iterations - ”mid-course corrections” based on new climate science, observed efficacies of taken actions with regard to costs, co-benefits, equity implications, sustainability in a changing geopolitical environment, and public attitudes toward risk in general and extreme events in particular. </a:t>
            </a:r>
          </a:p>
        </p:txBody>
      </p:sp>
      <p:sp>
        <p:nvSpPr>
          <p:cNvPr id="4" name="Slide Number Placeholder 3"/>
          <p:cNvSpPr>
            <a:spLocks noGrp="1"/>
          </p:cNvSpPr>
          <p:nvPr>
            <p:ph type="sldNum" sz="quarter" idx="5"/>
          </p:nvPr>
        </p:nvSpPr>
        <p:spPr/>
        <p:txBody>
          <a:bodyPr/>
          <a:lstStyle/>
          <a:p>
            <a:fld id="{0C0DDD89-2590-754E-A83B-54969640B224}" type="slidenum">
              <a:rPr lang="en-US" smtClean="0"/>
              <a:t>22</a:t>
            </a:fld>
            <a:endParaRPr lang="en-US"/>
          </a:p>
        </p:txBody>
      </p:sp>
    </p:spTree>
    <p:extLst>
      <p:ext uri="{BB962C8B-B14F-4D97-AF65-F5344CB8AC3E}">
        <p14:creationId xmlns:p14="http://schemas.microsoft.com/office/powerpoint/2010/main" val="846401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21A4D-4FAD-45A6-A3C5-59711005E04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06B803A-233C-48A3-A920-5820C83A0E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6" name="Slide Number Placeholder 5">
            <a:extLst>
              <a:ext uri="{FF2B5EF4-FFF2-40B4-BE49-F238E27FC236}">
                <a16:creationId xmlns:a16="http://schemas.microsoft.com/office/drawing/2014/main" id="{DC2737BC-96A1-42A3-AD8D-9E8CD7FB7C95}"/>
              </a:ext>
            </a:extLst>
          </p:cNvPr>
          <p:cNvSpPr>
            <a:spLocks noGrp="1"/>
          </p:cNvSpPr>
          <p:nvPr>
            <p:ph type="sldNum" sz="quarter" idx="12"/>
          </p:nvPr>
        </p:nvSpPr>
        <p:spPr/>
        <p:txBody>
          <a:bodyPr/>
          <a:lstStyle/>
          <a:p>
            <a:fld id="{D9F085D5-EC86-4F6A-B501-C1359CB39116}" type="slidenum">
              <a:rPr lang="en-GB" smtClean="0"/>
              <a:t>‹#›</a:t>
            </a:fld>
            <a:endParaRPr lang="en-GB"/>
          </a:p>
        </p:txBody>
      </p:sp>
    </p:spTree>
    <p:extLst>
      <p:ext uri="{BB962C8B-B14F-4D97-AF65-F5344CB8AC3E}">
        <p14:creationId xmlns:p14="http://schemas.microsoft.com/office/powerpoint/2010/main" val="24709587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ully 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1531B64-0F13-44AC-A325-72129929CB0B}"/>
              </a:ext>
            </a:extLst>
          </p:cNvPr>
          <p:cNvSpPr>
            <a:spLocks noGrp="1"/>
          </p:cNvSpPr>
          <p:nvPr>
            <p:ph type="sldNum" sz="quarter" idx="12"/>
          </p:nvPr>
        </p:nvSpPr>
        <p:spPr/>
        <p:txBody>
          <a:bodyPr/>
          <a:lstStyle/>
          <a:p>
            <a:fld id="{D9F085D5-EC86-4F6A-B501-C1359CB39116}" type="slidenum">
              <a:rPr lang="en-GB" smtClean="0"/>
              <a:t>‹#›</a:t>
            </a:fld>
            <a:endParaRPr lang="en-GB"/>
          </a:p>
        </p:txBody>
      </p:sp>
      <p:sp>
        <p:nvSpPr>
          <p:cNvPr id="3" name="Rectangle 2">
            <a:extLst>
              <a:ext uri="{FF2B5EF4-FFF2-40B4-BE49-F238E27FC236}">
                <a16:creationId xmlns:a16="http://schemas.microsoft.com/office/drawing/2014/main" id="{AAA7E2CB-D8A4-4CA5-AD0E-4339221B42DB}"/>
              </a:ext>
            </a:extLst>
          </p:cNvPr>
          <p:cNvSpPr/>
          <p:nvPr userDrawn="1"/>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770974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CD1F8A60-8110-4A9F-9FEB-449D2EDDD4DB}"/>
              </a:ext>
            </a:extLst>
          </p:cNvPr>
          <p:cNvSpPr>
            <a:spLocks/>
          </p:cNvSpPr>
          <p:nvPr userDrawn="1"/>
        </p:nvSpPr>
        <p:spPr>
          <a:xfrm>
            <a:off x="835575" y="268645"/>
            <a:ext cx="788273" cy="788273"/>
          </a:xfrm>
          <a:prstGeom prst="ellipse">
            <a:avLst/>
          </a:prstGeom>
          <a:solidFill>
            <a:srgbClr val="0C4C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D72FA1ED-8B45-44AC-98C5-BB37CF911EB0}"/>
              </a:ext>
            </a:extLst>
          </p:cNvPr>
          <p:cNvSpPr>
            <a:spLocks noGrp="1"/>
          </p:cNvSpPr>
          <p:nvPr>
            <p:ph type="title"/>
          </p:nvPr>
        </p:nvSpPr>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E1EF367F-FF99-40E4-923D-2ADC7339E361}"/>
              </a:ext>
            </a:extLst>
          </p:cNvPr>
          <p:cNvSpPr>
            <a:spLocks noGrp="1"/>
          </p:cNvSpPr>
          <p:nvPr>
            <p:ph idx="1"/>
          </p:nvPr>
        </p:nvSpPr>
        <p:spPr>
          <a:xfrm>
            <a:off x="838200" y="1570730"/>
            <a:ext cx="10515600" cy="4351338"/>
          </a:xfrm>
        </p:spPr>
        <p:txBody>
          <a:bodyPr anchor="ctr" anchorCtr="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4BB0F65A-EC94-4588-B443-FB389B8A9134}"/>
              </a:ext>
            </a:extLst>
          </p:cNvPr>
          <p:cNvSpPr>
            <a:spLocks noGrp="1"/>
          </p:cNvSpPr>
          <p:nvPr>
            <p:ph type="sldNum" sz="quarter" idx="12"/>
          </p:nvPr>
        </p:nvSpPr>
        <p:spPr/>
        <p:txBody>
          <a:bodyPr/>
          <a:lstStyle/>
          <a:p>
            <a:fld id="{D9F085D5-EC86-4F6A-B501-C1359CB39116}" type="slidenum">
              <a:rPr lang="en-GB" smtClean="0"/>
              <a:t>‹#›</a:t>
            </a:fld>
            <a:endParaRPr lang="en-GB"/>
          </a:p>
        </p:txBody>
      </p:sp>
    </p:spTree>
    <p:extLst>
      <p:ext uri="{BB962C8B-B14F-4D97-AF65-F5344CB8AC3E}">
        <p14:creationId xmlns:p14="http://schemas.microsoft.com/office/powerpoint/2010/main" val="8480322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_Title 2 lines">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CD1F8A60-8110-4A9F-9FEB-449D2EDDD4DB}"/>
              </a:ext>
            </a:extLst>
          </p:cNvPr>
          <p:cNvSpPr>
            <a:spLocks/>
          </p:cNvSpPr>
          <p:nvPr userDrawn="1"/>
        </p:nvSpPr>
        <p:spPr>
          <a:xfrm>
            <a:off x="835575" y="242887"/>
            <a:ext cx="788273" cy="788273"/>
          </a:xfrm>
          <a:prstGeom prst="ellipse">
            <a:avLst/>
          </a:prstGeom>
          <a:solidFill>
            <a:srgbClr val="0C4C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D72FA1ED-8B45-44AC-98C5-BB37CF911EB0}"/>
              </a:ext>
            </a:extLst>
          </p:cNvPr>
          <p:cNvSpPr>
            <a:spLocks noGrp="1"/>
          </p:cNvSpPr>
          <p:nvPr>
            <p:ph type="title" hasCustomPrompt="1"/>
          </p:nvPr>
        </p:nvSpPr>
        <p:spPr>
          <a:xfrm>
            <a:off x="838200" y="216007"/>
            <a:ext cx="10515600" cy="1325563"/>
          </a:xfrm>
        </p:spPr>
        <p:txBody>
          <a:bodyPr anchor="t" anchorCtr="0">
            <a:normAutofit/>
          </a:bodyPr>
          <a:lstStyle>
            <a:lvl1pPr>
              <a:lnSpc>
                <a:spcPct val="100000"/>
              </a:lnSpc>
              <a:defRPr sz="4000">
                <a:solidFill>
                  <a:srgbClr val="0C4C88"/>
                </a:solidFill>
              </a:defRPr>
            </a:lvl1pPr>
          </a:lstStyle>
          <a:p>
            <a:r>
              <a:rPr lang="en-US" dirty="0"/>
              <a:t>Click to edit Master title style</a:t>
            </a:r>
            <a:br>
              <a:rPr lang="en-US" dirty="0"/>
            </a:br>
            <a:endParaRPr lang="en-GB" dirty="0"/>
          </a:p>
        </p:txBody>
      </p:sp>
      <p:sp>
        <p:nvSpPr>
          <p:cNvPr id="3" name="Content Placeholder 2">
            <a:extLst>
              <a:ext uri="{FF2B5EF4-FFF2-40B4-BE49-F238E27FC236}">
                <a16:creationId xmlns:a16="http://schemas.microsoft.com/office/drawing/2014/main" id="{E1EF367F-FF99-40E4-923D-2ADC7339E361}"/>
              </a:ext>
            </a:extLst>
          </p:cNvPr>
          <p:cNvSpPr>
            <a:spLocks noGrp="1"/>
          </p:cNvSpPr>
          <p:nvPr>
            <p:ph idx="1"/>
          </p:nvPr>
        </p:nvSpPr>
        <p:spPr>
          <a:xfrm>
            <a:off x="838200" y="1570730"/>
            <a:ext cx="10515600" cy="4351338"/>
          </a:xfrm>
        </p:spPr>
        <p:txBody>
          <a:bodyPr anchor="ctr" anchorCtr="0"/>
          <a:lstStyle>
            <a:lvl3pPr>
              <a:defRPr sz="2400"/>
            </a:lvl3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4BB0F65A-EC94-4588-B443-FB389B8A9134}"/>
              </a:ext>
            </a:extLst>
          </p:cNvPr>
          <p:cNvSpPr>
            <a:spLocks noGrp="1"/>
          </p:cNvSpPr>
          <p:nvPr>
            <p:ph type="sldNum" sz="quarter" idx="12"/>
          </p:nvPr>
        </p:nvSpPr>
        <p:spPr/>
        <p:txBody>
          <a:bodyPr/>
          <a:lstStyle/>
          <a:p>
            <a:fld id="{D9F085D5-EC86-4F6A-B501-C1359CB39116}" type="slidenum">
              <a:rPr lang="en-GB" smtClean="0"/>
              <a:t>‹#›</a:t>
            </a:fld>
            <a:endParaRPr lang="en-GB"/>
          </a:p>
        </p:txBody>
      </p:sp>
    </p:spTree>
    <p:extLst>
      <p:ext uri="{BB962C8B-B14F-4D97-AF65-F5344CB8AC3E}">
        <p14:creationId xmlns:p14="http://schemas.microsoft.com/office/powerpoint/2010/main" val="206141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67E71-46AC-4513-9A95-F26DF30D7956}"/>
              </a:ext>
            </a:extLst>
          </p:cNvPr>
          <p:cNvSpPr>
            <a:spLocks noGrp="1"/>
          </p:cNvSpPr>
          <p:nvPr>
            <p:ph type="title"/>
          </p:nvPr>
        </p:nvSpPr>
        <p:spPr/>
        <p:txBody>
          <a:bodyPr/>
          <a:lstStyle>
            <a:lvl1pPr>
              <a:defRPr>
                <a:solidFill>
                  <a:srgbClr val="0C4C88"/>
                </a:solidFill>
              </a:defRPr>
            </a:lvl1pPr>
          </a:lstStyle>
          <a:p>
            <a:r>
              <a:rPr lang="en-US" dirty="0"/>
              <a:t>Click to edit Master title style</a:t>
            </a:r>
            <a:endParaRPr lang="en-GB" dirty="0"/>
          </a:p>
        </p:txBody>
      </p:sp>
      <p:sp>
        <p:nvSpPr>
          <p:cNvPr id="8" name="Oval 7">
            <a:extLst>
              <a:ext uri="{FF2B5EF4-FFF2-40B4-BE49-F238E27FC236}">
                <a16:creationId xmlns:a16="http://schemas.microsoft.com/office/drawing/2014/main" id="{6C1AA319-333D-412C-9DD7-9A6C0D760DBE}"/>
              </a:ext>
            </a:extLst>
          </p:cNvPr>
          <p:cNvSpPr>
            <a:spLocks/>
          </p:cNvSpPr>
          <p:nvPr userDrawn="1"/>
        </p:nvSpPr>
        <p:spPr>
          <a:xfrm>
            <a:off x="835575" y="268645"/>
            <a:ext cx="788273" cy="788273"/>
          </a:xfrm>
          <a:prstGeom prst="ellipse">
            <a:avLst/>
          </a:prstGeom>
          <a:solidFill>
            <a:srgbClr val="0C4C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a:extLst>
              <a:ext uri="{FF2B5EF4-FFF2-40B4-BE49-F238E27FC236}">
                <a16:creationId xmlns:a16="http://schemas.microsoft.com/office/drawing/2014/main" id="{6F5AC0E9-A169-4112-8F11-ADB73A3F284B}"/>
              </a:ext>
            </a:extLst>
          </p:cNvPr>
          <p:cNvSpPr>
            <a:spLocks noGrp="1"/>
          </p:cNvSpPr>
          <p:nvPr>
            <p:ph sz="half" idx="1"/>
          </p:nvPr>
        </p:nvSpPr>
        <p:spPr>
          <a:xfrm>
            <a:off x="838200" y="1665980"/>
            <a:ext cx="5181600" cy="4189162"/>
          </a:xfrm>
        </p:spPr>
        <p:txBody>
          <a:bodyPr anchor="ctr" anchorCtr="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3A911ECD-3447-4351-9964-A7490F936C63}"/>
              </a:ext>
            </a:extLst>
          </p:cNvPr>
          <p:cNvSpPr>
            <a:spLocks noGrp="1"/>
          </p:cNvSpPr>
          <p:nvPr>
            <p:ph sz="half" idx="2"/>
          </p:nvPr>
        </p:nvSpPr>
        <p:spPr>
          <a:xfrm>
            <a:off x="6172200" y="1665980"/>
            <a:ext cx="5181600" cy="4189162"/>
          </a:xfrm>
        </p:spPr>
        <p:txBody>
          <a:bodyPr anchor="ctr"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2C2F81A1-AC5C-4F62-B1AA-88B6BD2789FE}"/>
              </a:ext>
            </a:extLst>
          </p:cNvPr>
          <p:cNvSpPr>
            <a:spLocks noGrp="1"/>
          </p:cNvSpPr>
          <p:nvPr>
            <p:ph type="sldNum" sz="quarter" idx="12"/>
          </p:nvPr>
        </p:nvSpPr>
        <p:spPr/>
        <p:txBody>
          <a:bodyPr/>
          <a:lstStyle/>
          <a:p>
            <a:fld id="{D9F085D5-EC86-4F6A-B501-C1359CB39116}" type="slidenum">
              <a:rPr lang="en-GB" smtClean="0"/>
              <a:t>‹#›</a:t>
            </a:fld>
            <a:endParaRPr lang="en-GB"/>
          </a:p>
        </p:txBody>
      </p:sp>
    </p:spTree>
    <p:extLst>
      <p:ext uri="{BB962C8B-B14F-4D97-AF65-F5344CB8AC3E}">
        <p14:creationId xmlns:p14="http://schemas.microsoft.com/office/powerpoint/2010/main" val="37157903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_Title 2 line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F5AC0E9-A169-4112-8F11-ADB73A3F284B}"/>
              </a:ext>
            </a:extLst>
          </p:cNvPr>
          <p:cNvSpPr>
            <a:spLocks noGrp="1"/>
          </p:cNvSpPr>
          <p:nvPr>
            <p:ph sz="half" idx="1"/>
          </p:nvPr>
        </p:nvSpPr>
        <p:spPr>
          <a:xfrm>
            <a:off x="838200" y="1665980"/>
            <a:ext cx="5181600" cy="4189162"/>
          </a:xfrm>
        </p:spPr>
        <p:txBody>
          <a:bodyPr anchor="ctr" anchorCtr="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3A911ECD-3447-4351-9964-A7490F936C63}"/>
              </a:ext>
            </a:extLst>
          </p:cNvPr>
          <p:cNvSpPr>
            <a:spLocks noGrp="1"/>
          </p:cNvSpPr>
          <p:nvPr>
            <p:ph sz="half" idx="2"/>
          </p:nvPr>
        </p:nvSpPr>
        <p:spPr>
          <a:xfrm>
            <a:off x="6172200" y="1665980"/>
            <a:ext cx="5181600" cy="4189162"/>
          </a:xfrm>
        </p:spPr>
        <p:txBody>
          <a:bodyPr anchor="ctr"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2C2F81A1-AC5C-4F62-B1AA-88B6BD2789FE}"/>
              </a:ext>
            </a:extLst>
          </p:cNvPr>
          <p:cNvSpPr>
            <a:spLocks noGrp="1"/>
          </p:cNvSpPr>
          <p:nvPr>
            <p:ph type="sldNum" sz="quarter" idx="12"/>
          </p:nvPr>
        </p:nvSpPr>
        <p:spPr/>
        <p:txBody>
          <a:bodyPr/>
          <a:lstStyle/>
          <a:p>
            <a:fld id="{D9F085D5-EC86-4F6A-B501-C1359CB39116}" type="slidenum">
              <a:rPr lang="en-GB" smtClean="0"/>
              <a:t>‹#›</a:t>
            </a:fld>
            <a:endParaRPr lang="en-GB"/>
          </a:p>
        </p:txBody>
      </p:sp>
      <p:sp>
        <p:nvSpPr>
          <p:cNvPr id="9" name="Oval 8">
            <a:extLst>
              <a:ext uri="{FF2B5EF4-FFF2-40B4-BE49-F238E27FC236}">
                <a16:creationId xmlns:a16="http://schemas.microsoft.com/office/drawing/2014/main" id="{EEAB0322-A9EB-43EB-8A82-07D57F72DE4A}"/>
              </a:ext>
            </a:extLst>
          </p:cNvPr>
          <p:cNvSpPr>
            <a:spLocks/>
          </p:cNvSpPr>
          <p:nvPr userDrawn="1"/>
        </p:nvSpPr>
        <p:spPr>
          <a:xfrm>
            <a:off x="835575" y="242887"/>
            <a:ext cx="788273" cy="788273"/>
          </a:xfrm>
          <a:prstGeom prst="ellipse">
            <a:avLst/>
          </a:prstGeom>
          <a:solidFill>
            <a:srgbClr val="0C4C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8E67E71-46AC-4513-9A95-F26DF30D7956}"/>
              </a:ext>
            </a:extLst>
          </p:cNvPr>
          <p:cNvSpPr>
            <a:spLocks noGrp="1"/>
          </p:cNvSpPr>
          <p:nvPr>
            <p:ph type="title" hasCustomPrompt="1"/>
          </p:nvPr>
        </p:nvSpPr>
        <p:spPr>
          <a:xfrm>
            <a:off x="838200" y="216007"/>
            <a:ext cx="10515600" cy="1325563"/>
          </a:xfrm>
        </p:spPr>
        <p:txBody>
          <a:bodyPr anchor="t" anchorCtr="0"/>
          <a:lstStyle>
            <a:lvl1pPr>
              <a:lnSpc>
                <a:spcPct val="100000"/>
              </a:lnSpc>
              <a:defRPr>
                <a:solidFill>
                  <a:srgbClr val="0C4C88"/>
                </a:solidFill>
              </a:defRPr>
            </a:lvl1pPr>
          </a:lstStyle>
          <a:p>
            <a:r>
              <a:rPr lang="en-US" dirty="0"/>
              <a:t>Click to edit Master title style</a:t>
            </a:r>
            <a:br>
              <a:rPr lang="en-US" dirty="0"/>
            </a:br>
            <a:endParaRPr lang="en-GB" dirty="0"/>
          </a:p>
        </p:txBody>
      </p:sp>
    </p:spTree>
    <p:extLst>
      <p:ext uri="{BB962C8B-B14F-4D97-AF65-F5344CB8AC3E}">
        <p14:creationId xmlns:p14="http://schemas.microsoft.com/office/powerpoint/2010/main" val="2678156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01A90B-032D-47E4-AA87-462359C7B84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8E3E4E5-6537-4C35-A50E-A91EDDFC53F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8" name="Slide Number Placeholder 6">
            <a:extLst>
              <a:ext uri="{FF2B5EF4-FFF2-40B4-BE49-F238E27FC236}">
                <a16:creationId xmlns:a16="http://schemas.microsoft.com/office/drawing/2014/main" id="{DD0AEE99-5F0F-4100-9685-AAB2EBB6DFF0}"/>
              </a:ext>
            </a:extLst>
          </p:cNvPr>
          <p:cNvSpPr>
            <a:spLocks noGrp="1"/>
          </p:cNvSpPr>
          <p:nvPr>
            <p:ph type="sldNum" sz="quarter" idx="12"/>
          </p:nvPr>
        </p:nvSpPr>
        <p:spPr>
          <a:xfrm>
            <a:off x="9272751" y="6230226"/>
            <a:ext cx="2743200" cy="365125"/>
          </a:xfrm>
        </p:spPr>
        <p:txBody>
          <a:bodyPr/>
          <a:lstStyle/>
          <a:p>
            <a:fld id="{D9F085D5-EC86-4F6A-B501-C1359CB39116}" type="slidenum">
              <a:rPr lang="en-GB" smtClean="0"/>
              <a:t>‹#›</a:t>
            </a:fld>
            <a:endParaRPr lang="en-GB"/>
          </a:p>
        </p:txBody>
      </p:sp>
    </p:spTree>
    <p:extLst>
      <p:ext uri="{BB962C8B-B14F-4D97-AF65-F5344CB8AC3E}">
        <p14:creationId xmlns:p14="http://schemas.microsoft.com/office/powerpoint/2010/main" val="2044336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72545-EFE2-4330-B6AE-68DD7018D3F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6965C42-8E4E-4995-8882-EDA6243577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C0386CD-7692-45A5-96E1-56EF3B35FB7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E968283-0879-4456-B3EF-65A7B363EF9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AD478B5-F754-4D16-A4E6-C28D49165B4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8">
            <a:extLst>
              <a:ext uri="{FF2B5EF4-FFF2-40B4-BE49-F238E27FC236}">
                <a16:creationId xmlns:a16="http://schemas.microsoft.com/office/drawing/2014/main" id="{C9312041-9D94-4A1D-B742-6CF6728A9A54}"/>
              </a:ext>
            </a:extLst>
          </p:cNvPr>
          <p:cNvSpPr>
            <a:spLocks noGrp="1"/>
          </p:cNvSpPr>
          <p:nvPr>
            <p:ph type="sldNum" sz="quarter" idx="12"/>
          </p:nvPr>
        </p:nvSpPr>
        <p:spPr/>
        <p:txBody>
          <a:bodyPr/>
          <a:lstStyle/>
          <a:p>
            <a:fld id="{D9F085D5-EC86-4F6A-B501-C1359CB39116}" type="slidenum">
              <a:rPr lang="en-GB" smtClean="0"/>
              <a:t>‹#›</a:t>
            </a:fld>
            <a:endParaRPr lang="en-GB"/>
          </a:p>
        </p:txBody>
      </p:sp>
    </p:spTree>
    <p:extLst>
      <p:ext uri="{BB962C8B-B14F-4D97-AF65-F5344CB8AC3E}">
        <p14:creationId xmlns:p14="http://schemas.microsoft.com/office/powerpoint/2010/main" val="21604542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2E3BC-6A56-4810-AE88-730E1D2608C9}"/>
              </a:ext>
            </a:extLst>
          </p:cNvPr>
          <p:cNvSpPr>
            <a:spLocks noGrp="1"/>
          </p:cNvSpPr>
          <p:nvPr>
            <p:ph type="title"/>
          </p:nvPr>
        </p:nvSpPr>
        <p:spPr/>
        <p:txBody>
          <a:body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81531B64-0F13-44AC-A325-72129929CB0B}"/>
              </a:ext>
            </a:extLst>
          </p:cNvPr>
          <p:cNvSpPr>
            <a:spLocks noGrp="1"/>
          </p:cNvSpPr>
          <p:nvPr>
            <p:ph type="sldNum" sz="quarter" idx="12"/>
          </p:nvPr>
        </p:nvSpPr>
        <p:spPr/>
        <p:txBody>
          <a:bodyPr/>
          <a:lstStyle/>
          <a:p>
            <a:fld id="{D9F085D5-EC86-4F6A-B501-C1359CB39116}" type="slidenum">
              <a:rPr lang="en-GB" smtClean="0"/>
              <a:t>‹#›</a:t>
            </a:fld>
            <a:endParaRPr lang="en-GB"/>
          </a:p>
        </p:txBody>
      </p:sp>
    </p:spTree>
    <p:extLst>
      <p:ext uri="{BB962C8B-B14F-4D97-AF65-F5344CB8AC3E}">
        <p14:creationId xmlns:p14="http://schemas.microsoft.com/office/powerpoint/2010/main" val="6770625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10C0B4B-CECB-4D80-B0B3-10BA52D49BD5}"/>
              </a:ext>
            </a:extLst>
          </p:cNvPr>
          <p:cNvSpPr>
            <a:spLocks noGrp="1"/>
          </p:cNvSpPr>
          <p:nvPr>
            <p:ph type="sldNum" sz="quarter" idx="12"/>
          </p:nvPr>
        </p:nvSpPr>
        <p:spPr/>
        <p:txBody>
          <a:bodyPr/>
          <a:lstStyle/>
          <a:p>
            <a:fld id="{D9F085D5-EC86-4F6A-B501-C1359CB39116}" type="slidenum">
              <a:rPr lang="en-GB" smtClean="0"/>
              <a:t>‹#›</a:t>
            </a:fld>
            <a:endParaRPr lang="en-GB"/>
          </a:p>
        </p:txBody>
      </p:sp>
    </p:spTree>
    <p:extLst>
      <p:ext uri="{BB962C8B-B14F-4D97-AF65-F5344CB8AC3E}">
        <p14:creationId xmlns:p14="http://schemas.microsoft.com/office/powerpoint/2010/main" val="3603757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F9E97E-8590-4661-B926-74D82175F17E}"/>
              </a:ext>
            </a:extLst>
          </p:cNvPr>
          <p:cNvSpPr>
            <a:spLocks noGrp="1"/>
          </p:cNvSpPr>
          <p:nvPr>
            <p:ph type="title"/>
          </p:nvPr>
        </p:nvSpPr>
        <p:spPr>
          <a:xfrm>
            <a:off x="838200" y="0"/>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EB2EFE9F-E4C2-4E94-B15C-7561DD632706}"/>
              </a:ext>
            </a:extLst>
          </p:cNvPr>
          <p:cNvSpPr>
            <a:spLocks noGrp="1"/>
          </p:cNvSpPr>
          <p:nvPr>
            <p:ph type="body" idx="1"/>
          </p:nvPr>
        </p:nvSpPr>
        <p:spPr>
          <a:xfrm>
            <a:off x="838200" y="173037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36C72820-9D3E-44DA-B4D3-E0A65C8E5BDA}"/>
              </a:ext>
            </a:extLst>
          </p:cNvPr>
          <p:cNvSpPr>
            <a:spLocks noGrp="1"/>
          </p:cNvSpPr>
          <p:nvPr>
            <p:ph type="sldNum" sz="quarter" idx="4"/>
          </p:nvPr>
        </p:nvSpPr>
        <p:spPr>
          <a:xfrm>
            <a:off x="9272751" y="6230226"/>
            <a:ext cx="2743200" cy="365125"/>
          </a:xfrm>
          <a:prstGeom prst="rect">
            <a:avLst/>
          </a:prstGeom>
        </p:spPr>
        <p:txBody>
          <a:bodyPr vert="horz" lIns="91440" tIns="45720" rIns="91440" bIns="45720" rtlCol="0" anchor="ctr"/>
          <a:lstStyle>
            <a:lvl1pPr algn="r">
              <a:defRPr sz="1100">
                <a:solidFill>
                  <a:srgbClr val="0C4C88"/>
                </a:solidFill>
              </a:defRPr>
            </a:lvl1pPr>
          </a:lstStyle>
          <a:p>
            <a:fld id="{D9F085D5-EC86-4F6A-B501-C1359CB39116}" type="slidenum">
              <a:rPr lang="en-GB" smtClean="0"/>
              <a:pPr/>
              <a:t>‹#›</a:t>
            </a:fld>
            <a:endParaRPr lang="en-GB"/>
          </a:p>
        </p:txBody>
      </p:sp>
      <p:sp>
        <p:nvSpPr>
          <p:cNvPr id="7" name="Workspace [Presentation]" hidden="1">
            <a:extLst>
              <a:ext uri="{FF2B5EF4-FFF2-40B4-BE49-F238E27FC236}">
                <a16:creationId xmlns:a16="http://schemas.microsoft.com/office/drawing/2014/main" id="{07CF207E-F6E3-4338-83CD-7F26AF8EFD5E}"/>
              </a:ext>
            </a:extLst>
          </p:cNvPr>
          <p:cNvSpPr/>
          <p:nvPr userDrawn="1"/>
        </p:nvSpPr>
        <p:spPr>
          <a:xfrm>
            <a:off x="838200" y="1825625"/>
            <a:ext cx="5181600" cy="4351338"/>
          </a:xfrm>
          <a:prstGeom prst="rect">
            <a:avLst/>
          </a:prstGeom>
          <a:noFill/>
          <a:ln w="12700" cap="flat" cmpd="sng" algn="ctr">
            <a:solidFill>
              <a:srgbClr val="D24726"/>
            </a:solidFill>
            <a:prstDash val="lgDash"/>
            <a:miter lim="800000"/>
          </a:ln>
          <a:effectLst/>
          <a:extLst>
            <a:ext uri="{909E8E84-426E-40dd-AFC4-6F175D3DCCD1}">
              <a14:hiddenFill xmlns=""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5" name="Straight Connector 14">
            <a:extLst>
              <a:ext uri="{FF2B5EF4-FFF2-40B4-BE49-F238E27FC236}">
                <a16:creationId xmlns:a16="http://schemas.microsoft.com/office/drawing/2014/main" id="{2FCAFF6B-AEE7-4DF3-9AA6-FC371F384119}"/>
              </a:ext>
            </a:extLst>
          </p:cNvPr>
          <p:cNvCxnSpPr>
            <a:cxnSpLocks/>
          </p:cNvCxnSpPr>
          <p:nvPr userDrawn="1"/>
        </p:nvCxnSpPr>
        <p:spPr>
          <a:xfrm>
            <a:off x="3310764" y="6412788"/>
            <a:ext cx="8153398" cy="0"/>
          </a:xfrm>
          <a:prstGeom prst="line">
            <a:avLst/>
          </a:prstGeom>
          <a:ln>
            <a:solidFill>
              <a:srgbClr val="0C4C88"/>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45C10A0A-8A4B-47E1-9F98-875C5F817B91}"/>
              </a:ext>
            </a:extLst>
          </p:cNvPr>
          <p:cNvPicPr>
            <a:picLocks noChangeAspect="1"/>
          </p:cNvPicPr>
          <p:nvPr userDrawn="1"/>
        </p:nvPicPr>
        <p:blipFill>
          <a:blip r:embed="rId12"/>
          <a:stretch>
            <a:fillRect/>
          </a:stretch>
        </p:blipFill>
        <p:spPr>
          <a:xfrm>
            <a:off x="10174279" y="0"/>
            <a:ext cx="2017721" cy="1898705"/>
          </a:xfrm>
          <a:prstGeom prst="rect">
            <a:avLst/>
          </a:prstGeom>
        </p:spPr>
      </p:pic>
      <p:pic>
        <p:nvPicPr>
          <p:cNvPr id="17" name="Picture 16">
            <a:extLst>
              <a:ext uri="{FF2B5EF4-FFF2-40B4-BE49-F238E27FC236}">
                <a16:creationId xmlns:a16="http://schemas.microsoft.com/office/drawing/2014/main" id="{57F4E8CB-31CF-4E8D-A3AC-73D8C76CAD0B}"/>
              </a:ext>
            </a:extLst>
          </p:cNvPr>
          <p:cNvPicPr>
            <a:picLocks noChangeAspect="1"/>
          </p:cNvPicPr>
          <p:nvPr userDrawn="1"/>
        </p:nvPicPr>
        <p:blipFill>
          <a:blip r:embed="rId13"/>
          <a:stretch>
            <a:fillRect/>
          </a:stretch>
        </p:blipFill>
        <p:spPr>
          <a:xfrm>
            <a:off x="335378" y="6176568"/>
            <a:ext cx="2834640" cy="472441"/>
          </a:xfrm>
          <a:prstGeom prst="rect">
            <a:avLst/>
          </a:prstGeom>
        </p:spPr>
      </p:pic>
    </p:spTree>
    <p:extLst>
      <p:ext uri="{BB962C8B-B14F-4D97-AF65-F5344CB8AC3E}">
        <p14:creationId xmlns:p14="http://schemas.microsoft.com/office/powerpoint/2010/main" val="956692588"/>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34" r:id="rId3"/>
    <p:sldLayoutId id="2147483724" r:id="rId4"/>
    <p:sldLayoutId id="2147483733" r:id="rId5"/>
    <p:sldLayoutId id="2147483723" r:id="rId6"/>
    <p:sldLayoutId id="2147483725" r:id="rId7"/>
    <p:sldLayoutId id="2147483726" r:id="rId8"/>
    <p:sldLayoutId id="2147483727" r:id="rId9"/>
    <p:sldLayoutId id="2147483732" r:id="rId10"/>
  </p:sldLayoutIdLst>
  <p:hf hdr="0" ftr="0" dt="0"/>
  <p:txStyles>
    <p:titleStyle>
      <a:lvl1pPr algn="l" defTabSz="914400" rtl="0" eaLnBrk="1" latinLnBrk="0" hangingPunct="1">
        <a:lnSpc>
          <a:spcPct val="90000"/>
        </a:lnSpc>
        <a:spcBef>
          <a:spcPct val="0"/>
        </a:spcBef>
        <a:buNone/>
        <a:defRPr sz="4000" b="1" kern="1200">
          <a:solidFill>
            <a:srgbClr val="0C4C88"/>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rgbClr val="0C4C88"/>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400" kern="1200">
          <a:solidFill>
            <a:srgbClr val="2B414D"/>
          </a:solidFill>
          <a:latin typeface="+mn-lt"/>
          <a:ea typeface="+mn-ea"/>
          <a:cs typeface="+mn-cs"/>
        </a:defRPr>
      </a:lvl2pPr>
      <a:lvl3pPr marL="1143000" indent="-228600" algn="l" defTabSz="914400" rtl="0" eaLnBrk="1" latinLnBrk="0" hangingPunct="1">
        <a:lnSpc>
          <a:spcPct val="90000"/>
        </a:lnSpc>
        <a:spcBef>
          <a:spcPts val="500"/>
        </a:spcBef>
        <a:buSzPct val="80000"/>
        <a:buFont typeface="Courier New" panose="02070309020205020404" pitchFamily="49" charset="0"/>
        <a:buChar char="o"/>
        <a:defRPr sz="2400" kern="1200">
          <a:solidFill>
            <a:srgbClr val="2B414D"/>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B414D"/>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B41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hyperlink" Target="https://www.ncei.noaa.gov/access/billions/" TargetMode="Externa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hyperlink" Target="https://downloads.ctfassets.net/cxgxgstp8r5d/1c7a1aKVzgh2GoLO74NZYN/32c28a9dbf1c5110929bf3ec2478b0f6/US_Billion-Dollar_Disasters_2025.pdf" TargetMode="Externa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hyperlink" Target="https://downloads.ctfassets.net/cxgxgstp8r5d/1c7a1aKVzgh2GoLO74NZYN/32c28a9dbf1c5110929bf3ec2478b0f6/US_Billion-Dollar_Disasters_2025.pdf" TargetMode="Externa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hyperlink" Target="https://www.downtoearth.org.in/climate-change/a-rare-super-el-ni%C3%B1o-may-be-forming-in-the-pacific-and-it-could-reshape-global-weather-starting-this-summer" TargetMode="Externa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hyperlink" Target="https://www.ipcc.ch/srocc/chapter/chapter-4-sea-level-rise-and-implications-for-low-lying-islands-coasts-and-communities/"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ipcc.ch/srocc/chapter/chapter-4-sea-level-rise-and-implications-for-low-lying-islands-coasts-and-communitie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7.emf"/></Relationships>
</file>

<file path=ppt/slides/_rels/slide16.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hyperlink" Target="https://climate.hawaii.gov/hi-facts/sea-level-rise/"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hyperlink" Target="https://climate.hawaii.gov/hi-facts/sea-level-rise/"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1.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24.emf"/><Relationship Id="rId4" Type="http://schemas.openxmlformats.org/officeDocument/2006/relationships/image" Target="../media/image23.emf"/></Relationships>
</file>

<file path=ppt/slides/_rels/slide21.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www.eli.org/sites/default/files/files-general/2024-03-13%20Coastal%20Property%20Insurance%20Read%20Ahead%20Document.pd"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mailto:info@NEEDelegation.org" TargetMode="External"/><Relationship Id="rId2" Type="http://schemas.openxmlformats.org/officeDocument/2006/relationships/hyperlink" Target="mailto:gyohe@Wesleyan.edu"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mailto:gyohe@wesleyan.edu" TargetMode="External"/><Relationship Id="rId2" Type="http://schemas.openxmlformats.org/officeDocument/2006/relationships/hyperlink" Target="http://www.needelegation.org/" TargetMode="External"/><Relationship Id="rId1" Type="http://schemas.openxmlformats.org/officeDocument/2006/relationships/slideLayout" Target="../slideLayouts/slideLayout2.xml"/><Relationship Id="rId5" Type="http://schemas.openxmlformats.org/officeDocument/2006/relationships/hyperlink" Target="http://www.needelegation.org/testimonials.php" TargetMode="External"/><Relationship Id="rId4" Type="http://schemas.openxmlformats.org/officeDocument/2006/relationships/hyperlink" Target="mailto:info@NEEDelegation.org"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s://www.nature.com/articles/s41586-024-07219-0.pdf"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hyperlink" Target="https://doi.org/10.1007/s10584-011-0148-z"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hyperlink" Target="https://www.swt.usace.army.mil/Portals/41/SFWCFS_DIFR_EIS_Main%20Report_1.pdf"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3.tif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4.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40.xml.rels><?xml version="1.0" encoding="UTF-8" standalone="yes"?>
<Relationships xmlns="http://schemas.openxmlformats.org/package/2006/relationships"><Relationship Id="rId2" Type="http://schemas.openxmlformats.org/officeDocument/2006/relationships/image" Target="../media/image35.tif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ipcc.ch/report/ar4/syr/"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8.emf"/></Relationships>
</file>

<file path=ppt/slides/_rels/slide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hyperlink" Target="https://www.noaa.gov/sites/default/files/2024-01/BillionDollarDisasters2023Summary.png"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11842" y="1795708"/>
            <a:ext cx="10967013" cy="2187011"/>
          </a:xfrm>
        </p:spPr>
        <p:txBody>
          <a:bodyPr anchor="ctr" anchorCtr="0">
            <a:noAutofit/>
          </a:bodyPr>
          <a:lstStyle/>
          <a:p>
            <a:pPr>
              <a:lnSpc>
                <a:spcPct val="100000"/>
              </a:lnSpc>
              <a:spcBef>
                <a:spcPts val="0"/>
              </a:spcBef>
            </a:pPr>
            <a:r>
              <a:rPr lang="en-US" sz="3600" b="1" i="1" dirty="0"/>
              <a:t>Osher Lifelong Learning Institute, </a:t>
            </a:r>
            <a:r>
              <a:rPr lang="en-US" sz="3600" i="1" dirty="0">
                <a:solidFill>
                  <a:schemeClr val="tx2"/>
                </a:solidFill>
              </a:rPr>
              <a:t>Summer</a:t>
            </a:r>
            <a:r>
              <a:rPr lang="en-US" sz="3600" dirty="0">
                <a:solidFill>
                  <a:schemeClr val="tx2"/>
                </a:solidFill>
              </a:rPr>
              <a:t> 2026</a:t>
            </a:r>
          </a:p>
          <a:p>
            <a:pPr>
              <a:lnSpc>
                <a:spcPct val="100000"/>
              </a:lnSpc>
              <a:spcBef>
                <a:spcPts val="0"/>
              </a:spcBef>
            </a:pPr>
            <a:endParaRPr lang="en-US" sz="3600" b="1" i="1" dirty="0"/>
          </a:p>
          <a:p>
            <a:pPr>
              <a:lnSpc>
                <a:spcPct val="100000"/>
              </a:lnSpc>
              <a:spcBef>
                <a:spcPts val="0"/>
              </a:spcBef>
            </a:pPr>
            <a:r>
              <a:rPr lang="en-US" sz="4400" dirty="0"/>
              <a:t>Contemporary Economic Policy</a:t>
            </a:r>
          </a:p>
        </p:txBody>
      </p:sp>
      <p:sp>
        <p:nvSpPr>
          <p:cNvPr id="8" name="Slide Number Placeholder 7">
            <a:extLst>
              <a:ext uri="{FF2B5EF4-FFF2-40B4-BE49-F238E27FC236}">
                <a16:creationId xmlns:a16="http://schemas.microsoft.com/office/drawing/2014/main" id="{1253CAC7-36DF-4A5D-BA87-83822B44EBA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F085D5-EC86-4F6A-B501-C1359CB39116}" type="slidenum">
              <a:rPr kumimoji="0" lang="en-US" sz="1100" b="0" i="0" u="none" strike="noStrike" kern="1200" cap="none" spc="0" normalizeH="0" baseline="0" noProof="0" smtClean="0">
                <a:ln>
                  <a:noFill/>
                </a:ln>
                <a:solidFill>
                  <a:srgbClr val="0C4C88"/>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100" b="0" i="0" u="none" strike="noStrike" kern="1200" cap="none" spc="0" normalizeH="0" baseline="0" noProof="0" dirty="0">
              <a:ln>
                <a:noFill/>
              </a:ln>
              <a:solidFill>
                <a:srgbClr val="0C4C88"/>
              </a:solidFill>
              <a:effectLst/>
              <a:uLnTx/>
              <a:uFillTx/>
              <a:latin typeface="Calibri"/>
              <a:ea typeface="+mn-ea"/>
              <a:cs typeface="+mn-cs"/>
            </a:endParaRPr>
          </a:p>
        </p:txBody>
      </p:sp>
      <p:sp>
        <p:nvSpPr>
          <p:cNvPr id="5" name="Subtitle 2">
            <a:extLst>
              <a:ext uri="{FF2B5EF4-FFF2-40B4-BE49-F238E27FC236}">
                <a16:creationId xmlns:a16="http://schemas.microsoft.com/office/drawing/2014/main" id="{0AE01C54-87B5-E047-A90C-F1A958BEF150}"/>
              </a:ext>
            </a:extLst>
          </p:cNvPr>
          <p:cNvSpPr txBox="1">
            <a:spLocks/>
          </p:cNvSpPr>
          <p:nvPr/>
        </p:nvSpPr>
        <p:spPr>
          <a:xfrm>
            <a:off x="1547649" y="4027990"/>
            <a:ext cx="9144000" cy="1816419"/>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b="1" kern="1200">
                <a:solidFill>
                  <a:srgbClr val="0C4C88"/>
                </a:solidFill>
                <a:latin typeface="+mn-lt"/>
                <a:ea typeface="+mn-ea"/>
                <a:cs typeface="+mn-cs"/>
              </a:defRPr>
            </a:lvl1pPr>
            <a:lvl2pPr marL="457200" indent="0" algn="ctr" defTabSz="914400" rtl="0" eaLnBrk="1" latinLnBrk="0" hangingPunct="1">
              <a:lnSpc>
                <a:spcPct val="90000"/>
              </a:lnSpc>
              <a:spcBef>
                <a:spcPts val="500"/>
              </a:spcBef>
              <a:buFont typeface="Calibri" panose="020F0502020204030204" pitchFamily="34" charset="0"/>
              <a:buNone/>
              <a:defRPr sz="2000" kern="1200">
                <a:solidFill>
                  <a:srgbClr val="2B414D"/>
                </a:solidFill>
                <a:latin typeface="+mn-lt"/>
                <a:ea typeface="+mn-ea"/>
                <a:cs typeface="+mn-cs"/>
              </a:defRPr>
            </a:lvl2pPr>
            <a:lvl3pPr marL="914400" indent="0" algn="ctr" defTabSz="914400" rtl="0" eaLnBrk="1" latinLnBrk="0" hangingPunct="1">
              <a:lnSpc>
                <a:spcPct val="90000"/>
              </a:lnSpc>
              <a:spcBef>
                <a:spcPts val="500"/>
              </a:spcBef>
              <a:buSzPct val="80000"/>
              <a:buFont typeface="Courier New" panose="02070309020205020404" pitchFamily="49" charset="0"/>
              <a:buNone/>
              <a:defRPr sz="1800" kern="1200">
                <a:solidFill>
                  <a:srgbClr val="2B414D"/>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2B414D"/>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2B414D"/>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100" b="1" i="0" u="none" strike="noStrike" kern="1200" cap="none" spc="0" normalizeH="0" baseline="0" noProof="0" dirty="0">
                <a:ln>
                  <a:noFill/>
                </a:ln>
                <a:solidFill>
                  <a:srgbClr val="44546A"/>
                </a:solidFill>
                <a:effectLst/>
                <a:uLnTx/>
                <a:uFillTx/>
                <a:latin typeface="Calibri"/>
                <a:ea typeface="+mn-ea"/>
                <a:cs typeface="+mn-cs"/>
              </a:rPr>
              <a:t>University </a:t>
            </a:r>
            <a:r>
              <a:rPr lang="en-US" sz="3100" dirty="0">
                <a:solidFill>
                  <a:srgbClr val="44546A"/>
                </a:solidFill>
                <a:latin typeface="Calibri"/>
              </a:rPr>
              <a:t>o</a:t>
            </a:r>
            <a:r>
              <a:rPr kumimoji="0" lang="en-US" sz="3100" b="1" i="0" u="none" strike="noStrike" kern="1200" cap="none" spc="0" normalizeH="0" baseline="0" noProof="0" dirty="0">
                <a:ln>
                  <a:noFill/>
                </a:ln>
                <a:solidFill>
                  <a:srgbClr val="44546A"/>
                </a:solidFill>
                <a:effectLst/>
                <a:uLnTx/>
                <a:uFillTx/>
                <a:latin typeface="Calibri"/>
                <a:ea typeface="+mn-ea"/>
                <a:cs typeface="+mn-cs"/>
              </a:rPr>
              <a:t>f Hawaii, Manoa</a:t>
            </a:r>
            <a:endParaRPr kumimoji="0" lang="en-US" sz="2600" b="1" i="0" u="none" strike="noStrike" kern="1200" cap="none" spc="0" normalizeH="0" baseline="0" noProof="0" dirty="0">
              <a:ln>
                <a:noFill/>
              </a:ln>
              <a:solidFill>
                <a:srgbClr val="44546A"/>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3000" b="1" i="0" u="none" strike="noStrike" kern="1200" cap="none" spc="0" normalizeH="0" baseline="0" noProof="0" dirty="0">
              <a:ln>
                <a:noFill/>
              </a:ln>
              <a:solidFill>
                <a:srgbClr val="44546A"/>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rgbClr val="44546A"/>
                </a:solidFill>
                <a:effectLst/>
                <a:uLnTx/>
                <a:uFillTx/>
                <a:latin typeface="Calibri"/>
                <a:ea typeface="+mn-ea"/>
                <a:cs typeface="+mn-cs"/>
              </a:rPr>
              <a:t>Host: Geoffrey Woglom, Director</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rgbClr val="44546A"/>
                </a:solidFill>
                <a:effectLst/>
                <a:uLnTx/>
                <a:uFillTx/>
                <a:latin typeface="Calibri"/>
                <a:ea typeface="+mn-ea"/>
                <a:cs typeface="+mn-cs"/>
              </a:rPr>
              <a:t>National Economic Education Delegation</a:t>
            </a:r>
          </a:p>
        </p:txBody>
      </p:sp>
    </p:spTree>
    <p:extLst>
      <p:ext uri="{BB962C8B-B14F-4D97-AF65-F5344CB8AC3E}">
        <p14:creationId xmlns:p14="http://schemas.microsoft.com/office/powerpoint/2010/main" val="33072962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E5CAE-891B-D944-AFE0-D01A0361B610}"/>
              </a:ext>
            </a:extLst>
          </p:cNvPr>
          <p:cNvSpPr>
            <a:spLocks noGrp="1"/>
          </p:cNvSpPr>
          <p:nvPr>
            <p:ph type="title"/>
          </p:nvPr>
        </p:nvSpPr>
        <p:spPr>
          <a:xfrm>
            <a:off x="838200" y="329184"/>
            <a:ext cx="10515600" cy="801116"/>
          </a:xfrm>
        </p:spPr>
        <p:txBody>
          <a:bodyPr>
            <a:normAutofit fontScale="90000"/>
          </a:bodyPr>
          <a:lstStyle/>
          <a:p>
            <a:r>
              <a:rPr lang="en-US" sz="3600" dirty="0">
                <a:solidFill>
                  <a:schemeClr val="bg1"/>
                </a:solidFill>
              </a:rPr>
              <a:t>Mor</a:t>
            </a:r>
            <a:r>
              <a:rPr lang="en-US" sz="3600" dirty="0"/>
              <a:t>e examples of catastrophic loss - 2024 </a:t>
            </a:r>
            <a:br>
              <a:rPr lang="en-US" sz="3200" dirty="0"/>
            </a:br>
            <a:r>
              <a:rPr lang="en-US" sz="3200" dirty="0"/>
              <a:t>           </a:t>
            </a:r>
            <a:br>
              <a:rPr lang="en-US" dirty="0"/>
            </a:br>
            <a:endParaRPr lang="en-US" sz="1800" dirty="0"/>
          </a:p>
        </p:txBody>
      </p:sp>
      <p:sp>
        <p:nvSpPr>
          <p:cNvPr id="4" name="Slide Number Placeholder 3">
            <a:extLst>
              <a:ext uri="{FF2B5EF4-FFF2-40B4-BE49-F238E27FC236}">
                <a16:creationId xmlns:a16="http://schemas.microsoft.com/office/drawing/2014/main" id="{08CD0E2B-41D6-6441-B81E-BB849B324582}"/>
              </a:ext>
            </a:extLst>
          </p:cNvPr>
          <p:cNvSpPr>
            <a:spLocks noGrp="1"/>
          </p:cNvSpPr>
          <p:nvPr>
            <p:ph type="sldNum" sz="quarter" idx="12"/>
          </p:nvPr>
        </p:nvSpPr>
        <p:spPr>
          <a:xfrm>
            <a:off x="4695568" y="5651500"/>
            <a:ext cx="7320383" cy="1206500"/>
          </a:xfrm>
        </p:spPr>
        <p:txBody>
          <a:bodyPr/>
          <a:lstStyle/>
          <a:p>
            <a:pPr algn="l"/>
            <a:r>
              <a:rPr lang="en-US" sz="1600" dirty="0"/>
              <a:t>Source: </a:t>
            </a:r>
            <a:r>
              <a:rPr lang="en-US" sz="1600" u="sng" dirty="0">
                <a:hlinkClick r:id="rId2"/>
              </a:rPr>
              <a:t>https://www.ncei.noaa.gov/access/billions/</a:t>
            </a:r>
            <a:r>
              <a:rPr lang="en-US" sz="1600" dirty="0"/>
              <a:t> </a:t>
            </a:r>
            <a:fld id="{D9F085D5-EC86-4F6A-B501-C1359CB39116}" type="slidenum">
              <a:rPr lang="en-GB" sz="1800" smtClean="0"/>
              <a:pPr algn="l"/>
              <a:t>10</a:t>
            </a:fld>
            <a:endParaRPr lang="en-GB" sz="1800" dirty="0"/>
          </a:p>
        </p:txBody>
      </p:sp>
      <p:sp>
        <p:nvSpPr>
          <p:cNvPr id="3" name="Content Placeholder 2">
            <a:extLst>
              <a:ext uri="{FF2B5EF4-FFF2-40B4-BE49-F238E27FC236}">
                <a16:creationId xmlns:a16="http://schemas.microsoft.com/office/drawing/2014/main" id="{E5606D32-2D35-274D-A05B-0E1DF3D9A535}"/>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10C2937A-215C-4249-9620-10005EDC8085}"/>
              </a:ext>
            </a:extLst>
          </p:cNvPr>
          <p:cNvPicPr>
            <a:picLocks noChangeAspect="1"/>
          </p:cNvPicPr>
          <p:nvPr/>
        </p:nvPicPr>
        <p:blipFill>
          <a:blip r:embed="rId3"/>
          <a:stretch>
            <a:fillRect/>
          </a:stretch>
        </p:blipFill>
        <p:spPr>
          <a:xfrm>
            <a:off x="2260600" y="1094156"/>
            <a:ext cx="8039100" cy="4893893"/>
          </a:xfrm>
          <a:prstGeom prst="rect">
            <a:avLst/>
          </a:prstGeom>
        </p:spPr>
      </p:pic>
    </p:spTree>
    <p:extLst>
      <p:ext uri="{BB962C8B-B14F-4D97-AF65-F5344CB8AC3E}">
        <p14:creationId xmlns:p14="http://schemas.microsoft.com/office/powerpoint/2010/main" val="30520212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E5CAE-891B-D944-AFE0-D01A0361B610}"/>
              </a:ext>
            </a:extLst>
          </p:cNvPr>
          <p:cNvSpPr>
            <a:spLocks noGrp="1"/>
          </p:cNvSpPr>
          <p:nvPr>
            <p:ph type="title"/>
          </p:nvPr>
        </p:nvSpPr>
        <p:spPr>
          <a:xfrm>
            <a:off x="838200" y="292608"/>
            <a:ext cx="10515600" cy="1248962"/>
          </a:xfrm>
        </p:spPr>
        <p:txBody>
          <a:bodyPr>
            <a:normAutofit fontScale="90000"/>
          </a:bodyPr>
          <a:lstStyle/>
          <a:p>
            <a:r>
              <a:rPr lang="en-US" sz="3600" dirty="0">
                <a:solidFill>
                  <a:schemeClr val="bg1"/>
                </a:solidFill>
              </a:rPr>
              <a:t>The </a:t>
            </a:r>
            <a:r>
              <a:rPr lang="en-US" sz="3600" dirty="0">
                <a:solidFill>
                  <a:srgbClr val="002060"/>
                </a:solidFill>
              </a:rPr>
              <a:t>most recent yearly report of extreme damage - 2025</a:t>
            </a:r>
            <a:br>
              <a:rPr lang="en-US" sz="2000" dirty="0"/>
            </a:br>
            <a:br>
              <a:rPr lang="en-US" sz="2000" dirty="0"/>
            </a:br>
            <a:br>
              <a:rPr lang="en-US" dirty="0"/>
            </a:br>
            <a:endParaRPr lang="en-US" sz="1800" dirty="0"/>
          </a:p>
        </p:txBody>
      </p:sp>
      <p:sp>
        <p:nvSpPr>
          <p:cNvPr id="4" name="Slide Number Placeholder 3">
            <a:extLst>
              <a:ext uri="{FF2B5EF4-FFF2-40B4-BE49-F238E27FC236}">
                <a16:creationId xmlns:a16="http://schemas.microsoft.com/office/drawing/2014/main" id="{08CD0E2B-41D6-6441-B81E-BB849B324582}"/>
              </a:ext>
            </a:extLst>
          </p:cNvPr>
          <p:cNvSpPr>
            <a:spLocks noGrp="1"/>
          </p:cNvSpPr>
          <p:nvPr>
            <p:ph type="sldNum" sz="quarter" idx="12"/>
          </p:nvPr>
        </p:nvSpPr>
        <p:spPr>
          <a:xfrm>
            <a:off x="3187700" y="5778500"/>
            <a:ext cx="8630541" cy="770581"/>
          </a:xfrm>
        </p:spPr>
        <p:txBody>
          <a:bodyPr/>
          <a:lstStyle/>
          <a:p>
            <a:pPr algn="l"/>
            <a:r>
              <a:rPr lang="en-US" sz="1600" u="sng" dirty="0">
                <a:hlinkClick r:id="rId2"/>
              </a:rPr>
              <a:t>Source:https://downloads.ctfassets.net/cxgxgstp8r5d/1c7a1aKVzgh2GoLO74NZYN/32c28a9dbf1c5110929 bf3ec2478b0f6/US_Billion-Dollar_Disasters_2025.pdf</a:t>
            </a:r>
            <a:endParaRPr lang="en-GB" sz="1600" dirty="0"/>
          </a:p>
        </p:txBody>
      </p:sp>
      <p:sp>
        <p:nvSpPr>
          <p:cNvPr id="5" name="Content Placeholder 4">
            <a:extLst>
              <a:ext uri="{FF2B5EF4-FFF2-40B4-BE49-F238E27FC236}">
                <a16:creationId xmlns:a16="http://schemas.microsoft.com/office/drawing/2014/main" id="{C6805296-1F62-3349-922F-3B888493936B}"/>
              </a:ext>
            </a:extLst>
          </p:cNvPr>
          <p:cNvSpPr>
            <a:spLocks noGrp="1"/>
          </p:cNvSpPr>
          <p:nvPr>
            <p:ph idx="1"/>
          </p:nvPr>
        </p:nvSpPr>
        <p:spPr>
          <a:xfrm>
            <a:off x="838200" y="1570730"/>
            <a:ext cx="10121900" cy="4351338"/>
          </a:xfrm>
        </p:spPr>
        <p:txBody>
          <a:bodyPr/>
          <a:lstStyle/>
          <a:p>
            <a:endParaRPr lang="en-US" dirty="0"/>
          </a:p>
        </p:txBody>
      </p:sp>
      <p:pic>
        <p:nvPicPr>
          <p:cNvPr id="3" name="Picture 2">
            <a:extLst>
              <a:ext uri="{FF2B5EF4-FFF2-40B4-BE49-F238E27FC236}">
                <a16:creationId xmlns:a16="http://schemas.microsoft.com/office/drawing/2014/main" id="{1FF7D387-7723-594A-B917-8A194B326D12}"/>
              </a:ext>
            </a:extLst>
          </p:cNvPr>
          <p:cNvPicPr>
            <a:picLocks noChangeAspect="1"/>
          </p:cNvPicPr>
          <p:nvPr/>
        </p:nvPicPr>
        <p:blipFill>
          <a:blip r:embed="rId3"/>
          <a:stretch>
            <a:fillRect/>
          </a:stretch>
        </p:blipFill>
        <p:spPr>
          <a:xfrm>
            <a:off x="2362200" y="1187584"/>
            <a:ext cx="7912100" cy="4749665"/>
          </a:xfrm>
          <a:prstGeom prst="rect">
            <a:avLst/>
          </a:prstGeom>
        </p:spPr>
      </p:pic>
    </p:spTree>
    <p:extLst>
      <p:ext uri="{BB962C8B-B14F-4D97-AF65-F5344CB8AC3E}">
        <p14:creationId xmlns:p14="http://schemas.microsoft.com/office/powerpoint/2010/main" val="38899847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73F05-DC84-8B4B-BE4F-62D6A58F44D7}"/>
              </a:ext>
            </a:extLst>
          </p:cNvPr>
          <p:cNvSpPr>
            <a:spLocks noGrp="1"/>
          </p:cNvSpPr>
          <p:nvPr>
            <p:ph type="title"/>
          </p:nvPr>
        </p:nvSpPr>
        <p:spPr>
          <a:xfrm>
            <a:off x="838200" y="304800"/>
            <a:ext cx="10515600" cy="757881"/>
          </a:xfrm>
        </p:spPr>
        <p:txBody>
          <a:bodyPr>
            <a:normAutofit/>
          </a:bodyPr>
          <a:lstStyle/>
          <a:p>
            <a:r>
              <a:rPr lang="en-US" sz="3200" dirty="0">
                <a:solidFill>
                  <a:schemeClr val="bg1"/>
                </a:solidFill>
              </a:rPr>
              <a:t>Billi</a:t>
            </a:r>
            <a:r>
              <a:rPr lang="en-US" sz="3200" dirty="0"/>
              <a:t>on dollar events – a time series from 1980</a:t>
            </a:r>
          </a:p>
        </p:txBody>
      </p:sp>
      <p:sp>
        <p:nvSpPr>
          <p:cNvPr id="4" name="Slide Number Placeholder 3">
            <a:extLst>
              <a:ext uri="{FF2B5EF4-FFF2-40B4-BE49-F238E27FC236}">
                <a16:creationId xmlns:a16="http://schemas.microsoft.com/office/drawing/2014/main" id="{42232F00-DEF8-4644-A031-6748EBCBEA1F}"/>
              </a:ext>
            </a:extLst>
          </p:cNvPr>
          <p:cNvSpPr>
            <a:spLocks noGrp="1"/>
          </p:cNvSpPr>
          <p:nvPr>
            <p:ph type="sldNum" sz="quarter" idx="12"/>
          </p:nvPr>
        </p:nvSpPr>
        <p:spPr>
          <a:xfrm>
            <a:off x="3237470" y="5689601"/>
            <a:ext cx="9043430" cy="1078447"/>
          </a:xfrm>
        </p:spPr>
        <p:txBody>
          <a:bodyPr/>
          <a:lstStyle/>
          <a:p>
            <a:pPr algn="l"/>
            <a:r>
              <a:rPr lang="en-US" sz="1600" u="sng" dirty="0">
                <a:hlinkClick r:id="rId2"/>
              </a:rPr>
              <a:t>Source: https://downloads.ctfassets.net/cxgxgstp8r5d/1c7a1aKVzgh2GoLO74NZYN/32c28a9dbf1c5110929 bf3ec2478b0f6/US_Billion-Dollar_Disasters_2025.pdf</a:t>
            </a:r>
            <a:r>
              <a:rPr lang="en-US" sz="1600" dirty="0"/>
              <a:t> </a:t>
            </a:r>
          </a:p>
          <a:p>
            <a:fld id="{D9F085D5-EC86-4F6A-B501-C1359CB39116}" type="slidenum">
              <a:rPr lang="en-GB" sz="1800" smtClean="0"/>
              <a:t>12</a:t>
            </a:fld>
            <a:endParaRPr lang="en-GB" sz="1800" dirty="0"/>
          </a:p>
        </p:txBody>
      </p:sp>
      <p:sp>
        <p:nvSpPr>
          <p:cNvPr id="3" name="Content Placeholder 2">
            <a:extLst>
              <a:ext uri="{FF2B5EF4-FFF2-40B4-BE49-F238E27FC236}">
                <a16:creationId xmlns:a16="http://schemas.microsoft.com/office/drawing/2014/main" id="{7D9D9CFE-6683-B745-9F63-8E251B05CCBB}"/>
              </a:ext>
            </a:extLst>
          </p:cNvPr>
          <p:cNvSpPr>
            <a:spLocks noGrp="1"/>
          </p:cNvSpPr>
          <p:nvPr>
            <p:ph idx="1"/>
          </p:nvPr>
        </p:nvSpPr>
        <p:spPr/>
        <p:txBody>
          <a:bodyPr/>
          <a:lstStyle/>
          <a:p>
            <a:endParaRPr lang="en-US"/>
          </a:p>
        </p:txBody>
      </p:sp>
      <p:pic>
        <p:nvPicPr>
          <p:cNvPr id="6" name="Picture 5">
            <a:extLst>
              <a:ext uri="{FF2B5EF4-FFF2-40B4-BE49-F238E27FC236}">
                <a16:creationId xmlns:a16="http://schemas.microsoft.com/office/drawing/2014/main" id="{D635C550-1F06-CC41-90AD-B87B6486E79C}"/>
              </a:ext>
            </a:extLst>
          </p:cNvPr>
          <p:cNvPicPr>
            <a:picLocks noChangeAspect="1"/>
          </p:cNvPicPr>
          <p:nvPr/>
        </p:nvPicPr>
        <p:blipFill>
          <a:blip r:embed="rId3"/>
          <a:stretch>
            <a:fillRect/>
          </a:stretch>
        </p:blipFill>
        <p:spPr>
          <a:xfrm>
            <a:off x="1549400" y="1117600"/>
            <a:ext cx="9093200" cy="4622800"/>
          </a:xfrm>
          <a:prstGeom prst="rect">
            <a:avLst/>
          </a:prstGeom>
        </p:spPr>
      </p:pic>
    </p:spTree>
    <p:extLst>
      <p:ext uri="{BB962C8B-B14F-4D97-AF65-F5344CB8AC3E}">
        <p14:creationId xmlns:p14="http://schemas.microsoft.com/office/powerpoint/2010/main" val="420471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B8532-6161-1042-967E-7A5B8BF54A67}"/>
              </a:ext>
            </a:extLst>
          </p:cNvPr>
          <p:cNvSpPr>
            <a:spLocks noGrp="1"/>
          </p:cNvSpPr>
          <p:nvPr>
            <p:ph type="title"/>
          </p:nvPr>
        </p:nvSpPr>
        <p:spPr>
          <a:xfrm>
            <a:off x="838200" y="330200"/>
            <a:ext cx="10515600" cy="1211370"/>
          </a:xfrm>
        </p:spPr>
        <p:txBody>
          <a:bodyPr>
            <a:normAutofit fontScale="90000"/>
          </a:bodyPr>
          <a:lstStyle/>
          <a:p>
            <a:r>
              <a:rPr lang="en-US" sz="3200" dirty="0">
                <a:solidFill>
                  <a:schemeClr val="bg1"/>
                </a:solidFill>
              </a:rPr>
              <a:t> Rec</a:t>
            </a:r>
            <a:r>
              <a:rPr lang="en-US" sz="3200" dirty="0">
                <a:solidFill>
                  <a:srgbClr val="0070C0"/>
                </a:solidFill>
              </a:rPr>
              <a:t>ord (“very strong”) El Nino on the way in 2026</a:t>
            </a:r>
            <a:br>
              <a:rPr lang="en-US" sz="3200" dirty="0">
                <a:solidFill>
                  <a:srgbClr val="0070C0"/>
                </a:solidFill>
              </a:rPr>
            </a:br>
            <a:r>
              <a:rPr lang="en-US" sz="3200" dirty="0">
                <a:solidFill>
                  <a:srgbClr val="0070C0"/>
                </a:solidFill>
              </a:rPr>
              <a:t>         </a:t>
            </a:r>
            <a:r>
              <a:rPr lang="en-US" sz="1800" b="0" dirty="0">
                <a:solidFill>
                  <a:srgbClr val="0070C0"/>
                </a:solidFill>
              </a:rPr>
              <a:t>{Source: </a:t>
            </a:r>
            <a:r>
              <a:rPr lang="en-US" sz="1800" b="0" dirty="0">
                <a:solidFill>
                  <a:srgbClr val="0070C0"/>
                </a:solidFill>
                <a:hlinkClick r:id="rId2"/>
              </a:rPr>
              <a:t>https://www.downtoearth.org.in/climate-change/a-rare-super-el-ni%C3%B1o-may-be-forming-in-the-pacific-and-it-could-reshape-global-weather-starting-this-summer</a:t>
            </a:r>
            <a:r>
              <a:rPr lang="en-US" sz="1800" b="0" dirty="0">
                <a:solidFill>
                  <a:srgbClr val="0070C0"/>
                </a:solidFill>
              </a:rPr>
              <a:t>}</a:t>
            </a:r>
            <a:endParaRPr lang="en-US" sz="1800" b="0" dirty="0"/>
          </a:p>
        </p:txBody>
      </p:sp>
      <p:sp>
        <p:nvSpPr>
          <p:cNvPr id="4" name="Slide Number Placeholder 3">
            <a:extLst>
              <a:ext uri="{FF2B5EF4-FFF2-40B4-BE49-F238E27FC236}">
                <a16:creationId xmlns:a16="http://schemas.microsoft.com/office/drawing/2014/main" id="{1E56572B-88EF-1843-A618-3C88A5C5E57E}"/>
              </a:ext>
            </a:extLst>
          </p:cNvPr>
          <p:cNvSpPr>
            <a:spLocks noGrp="1"/>
          </p:cNvSpPr>
          <p:nvPr>
            <p:ph type="sldNum" sz="quarter" idx="12"/>
          </p:nvPr>
        </p:nvSpPr>
        <p:spPr/>
        <p:txBody>
          <a:bodyPr/>
          <a:lstStyle/>
          <a:p>
            <a:fld id="{D9F085D5-EC86-4F6A-B501-C1359CB39116}" type="slidenum">
              <a:rPr lang="en-GB" smtClean="0"/>
              <a:t>13</a:t>
            </a:fld>
            <a:endParaRPr lang="en-GB"/>
          </a:p>
        </p:txBody>
      </p:sp>
      <p:sp>
        <p:nvSpPr>
          <p:cNvPr id="3" name="Content Placeholder 2">
            <a:extLst>
              <a:ext uri="{FF2B5EF4-FFF2-40B4-BE49-F238E27FC236}">
                <a16:creationId xmlns:a16="http://schemas.microsoft.com/office/drawing/2014/main" id="{F2B8A71A-170F-8543-B4DE-4F9E50AFEB8B}"/>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40793941-E616-DE4A-9395-B0F7BE213D3F}"/>
              </a:ext>
            </a:extLst>
          </p:cNvPr>
          <p:cNvPicPr>
            <a:picLocks noChangeAspect="1"/>
          </p:cNvPicPr>
          <p:nvPr/>
        </p:nvPicPr>
        <p:blipFill>
          <a:blip r:embed="rId3"/>
          <a:stretch>
            <a:fillRect/>
          </a:stretch>
        </p:blipFill>
        <p:spPr>
          <a:xfrm>
            <a:off x="3183101" y="1651238"/>
            <a:ext cx="6089650" cy="4299990"/>
          </a:xfrm>
          <a:prstGeom prst="rect">
            <a:avLst/>
          </a:prstGeom>
        </p:spPr>
      </p:pic>
    </p:spTree>
    <p:extLst>
      <p:ext uri="{BB962C8B-B14F-4D97-AF65-F5344CB8AC3E}">
        <p14:creationId xmlns:p14="http://schemas.microsoft.com/office/powerpoint/2010/main" val="6125362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C5143-72E8-D043-BFB1-9A8AA51CAF9A}"/>
              </a:ext>
            </a:extLst>
          </p:cNvPr>
          <p:cNvSpPr>
            <a:spLocks noGrp="1"/>
          </p:cNvSpPr>
          <p:nvPr>
            <p:ph type="title"/>
          </p:nvPr>
        </p:nvSpPr>
        <p:spPr/>
        <p:txBody>
          <a:bodyPr>
            <a:normAutofit/>
          </a:bodyPr>
          <a:lstStyle/>
          <a:p>
            <a:r>
              <a:rPr lang="en-US" sz="3200" dirty="0">
                <a:solidFill>
                  <a:schemeClr val="bg1"/>
                </a:solidFill>
              </a:rPr>
              <a:t> A ri</a:t>
            </a:r>
            <a:r>
              <a:rPr lang="en-US" sz="3200" dirty="0"/>
              <a:t>sk example – sea level rise (SLR)</a:t>
            </a:r>
          </a:p>
        </p:txBody>
      </p:sp>
      <p:sp>
        <p:nvSpPr>
          <p:cNvPr id="3" name="Content Placeholder 2">
            <a:extLst>
              <a:ext uri="{FF2B5EF4-FFF2-40B4-BE49-F238E27FC236}">
                <a16:creationId xmlns:a16="http://schemas.microsoft.com/office/drawing/2014/main" id="{4DF02F4A-43BD-124C-859B-F86643A9FE7F}"/>
              </a:ext>
            </a:extLst>
          </p:cNvPr>
          <p:cNvSpPr>
            <a:spLocks noGrp="1"/>
          </p:cNvSpPr>
          <p:nvPr>
            <p:ph idx="1"/>
          </p:nvPr>
        </p:nvSpPr>
        <p:spPr/>
        <p:txBody>
          <a:bodyPr/>
          <a:lstStyle/>
          <a:p>
            <a:pPr marL="0" indent="0">
              <a:buNone/>
            </a:pPr>
            <a:endParaRPr lang="en-US" dirty="0"/>
          </a:p>
        </p:txBody>
      </p:sp>
      <p:sp>
        <p:nvSpPr>
          <p:cNvPr id="4" name="Slide Number Placeholder 3">
            <a:extLst>
              <a:ext uri="{FF2B5EF4-FFF2-40B4-BE49-F238E27FC236}">
                <a16:creationId xmlns:a16="http://schemas.microsoft.com/office/drawing/2014/main" id="{70EDC498-020A-5D41-A131-282BCD597810}"/>
              </a:ext>
            </a:extLst>
          </p:cNvPr>
          <p:cNvSpPr>
            <a:spLocks noGrp="1"/>
          </p:cNvSpPr>
          <p:nvPr>
            <p:ph type="sldNum" sz="quarter" idx="12"/>
          </p:nvPr>
        </p:nvSpPr>
        <p:spPr/>
        <p:txBody>
          <a:bodyPr/>
          <a:lstStyle/>
          <a:p>
            <a:fld id="{D9F085D5-EC86-4F6A-B501-C1359CB39116}" type="slidenum">
              <a:rPr lang="en-GB" smtClean="0"/>
              <a:t>14</a:t>
            </a:fld>
            <a:endParaRPr lang="en-GB"/>
          </a:p>
        </p:txBody>
      </p:sp>
      <p:sp>
        <p:nvSpPr>
          <p:cNvPr id="7" name="Rectangle 6">
            <a:extLst>
              <a:ext uri="{FF2B5EF4-FFF2-40B4-BE49-F238E27FC236}">
                <a16:creationId xmlns:a16="http://schemas.microsoft.com/office/drawing/2014/main" id="{E8F5C991-94E6-D148-A284-F6732D9E46F6}"/>
              </a:ext>
            </a:extLst>
          </p:cNvPr>
          <p:cNvSpPr/>
          <p:nvPr/>
        </p:nvSpPr>
        <p:spPr>
          <a:xfrm>
            <a:off x="3314700" y="5783760"/>
            <a:ext cx="8039100" cy="584775"/>
          </a:xfrm>
          <a:prstGeom prst="rect">
            <a:avLst/>
          </a:prstGeom>
        </p:spPr>
        <p:txBody>
          <a:bodyPr wrap="square">
            <a:spAutoFit/>
          </a:bodyPr>
          <a:lstStyle/>
          <a:p>
            <a:r>
              <a:rPr lang="en-US" sz="1600" dirty="0"/>
              <a:t>Source: Figure 4.5 in </a:t>
            </a:r>
            <a:r>
              <a:rPr lang="en-US" sz="1600" u="sng" dirty="0">
                <a:hlinkClick r:id="rId2"/>
              </a:rPr>
              <a:t>https://www.ipcc.ch/srocc/chapter/chapter-4-sea-level-rise-and-implications-for-low-lying-islands-coasts-and-communities/</a:t>
            </a:r>
            <a:r>
              <a:rPr lang="en-US" sz="1600" dirty="0"/>
              <a:t> </a:t>
            </a:r>
          </a:p>
        </p:txBody>
      </p:sp>
      <p:pic>
        <p:nvPicPr>
          <p:cNvPr id="6" name="Picture 5">
            <a:extLst>
              <a:ext uri="{FF2B5EF4-FFF2-40B4-BE49-F238E27FC236}">
                <a16:creationId xmlns:a16="http://schemas.microsoft.com/office/drawing/2014/main" id="{600DC475-4E27-9F4A-95B3-8F0F5755F2B9}"/>
              </a:ext>
            </a:extLst>
          </p:cNvPr>
          <p:cNvPicPr>
            <a:picLocks noChangeAspect="1"/>
          </p:cNvPicPr>
          <p:nvPr/>
        </p:nvPicPr>
        <p:blipFill>
          <a:blip r:embed="rId3"/>
          <a:stretch>
            <a:fillRect/>
          </a:stretch>
        </p:blipFill>
        <p:spPr>
          <a:xfrm>
            <a:off x="1549400" y="1414030"/>
            <a:ext cx="9575800" cy="4243820"/>
          </a:xfrm>
          <a:prstGeom prst="rect">
            <a:avLst/>
          </a:prstGeom>
        </p:spPr>
      </p:pic>
    </p:spTree>
    <p:extLst>
      <p:ext uri="{BB962C8B-B14F-4D97-AF65-F5344CB8AC3E}">
        <p14:creationId xmlns:p14="http://schemas.microsoft.com/office/powerpoint/2010/main" val="5786273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E5943-3CC5-A849-A0BA-1EB78F0FA0E3}"/>
              </a:ext>
            </a:extLst>
          </p:cNvPr>
          <p:cNvSpPr>
            <a:spLocks noGrp="1"/>
          </p:cNvSpPr>
          <p:nvPr>
            <p:ph type="title"/>
          </p:nvPr>
        </p:nvSpPr>
        <p:spPr>
          <a:xfrm>
            <a:off x="838200" y="207263"/>
            <a:ext cx="10515600" cy="806421"/>
          </a:xfrm>
        </p:spPr>
        <p:txBody>
          <a:bodyPr>
            <a:normAutofit/>
          </a:bodyPr>
          <a:lstStyle/>
          <a:p>
            <a:r>
              <a:rPr lang="en-US" sz="3200" dirty="0">
                <a:solidFill>
                  <a:schemeClr val="bg1"/>
                </a:solidFill>
              </a:rPr>
              <a:t>P</a:t>
            </a:r>
            <a:r>
              <a:rPr lang="en-US" sz="3200" dirty="0">
                <a:solidFill>
                  <a:schemeClr val="bg1"/>
                </a:solidFill>
                <a:latin typeface="+mn-lt"/>
              </a:rPr>
              <a:t>roj</a:t>
            </a:r>
            <a:r>
              <a:rPr lang="en-US" sz="3200" dirty="0">
                <a:solidFill>
                  <a:schemeClr val="accent1">
                    <a:lumMod val="50000"/>
                  </a:schemeClr>
                </a:solidFill>
                <a:latin typeface="+mn-lt"/>
              </a:rPr>
              <a:t>ections of future SLR</a:t>
            </a:r>
          </a:p>
        </p:txBody>
      </p:sp>
      <p:sp>
        <p:nvSpPr>
          <p:cNvPr id="3" name="Rectangle 2">
            <a:extLst>
              <a:ext uri="{FF2B5EF4-FFF2-40B4-BE49-F238E27FC236}">
                <a16:creationId xmlns:a16="http://schemas.microsoft.com/office/drawing/2014/main" id="{3DF5D773-67F4-BA4D-9C25-6FED6FEB0FE0}"/>
              </a:ext>
            </a:extLst>
          </p:cNvPr>
          <p:cNvSpPr>
            <a:spLocks noChangeAspect="1"/>
          </p:cNvSpPr>
          <p:nvPr/>
        </p:nvSpPr>
        <p:spPr>
          <a:xfrm>
            <a:off x="4976734" y="4813300"/>
            <a:ext cx="4268866" cy="178425"/>
          </a:xfrm>
          <a:prstGeom prst="rect">
            <a:avLst/>
          </a:prstGeom>
          <a:solidFill>
            <a:schemeClr val="accent1">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D865B9E-435D-BE43-B8DC-722A7F651CD4}"/>
              </a:ext>
            </a:extLst>
          </p:cNvPr>
          <p:cNvSpPr/>
          <p:nvPr/>
        </p:nvSpPr>
        <p:spPr>
          <a:xfrm>
            <a:off x="3364992" y="5365022"/>
            <a:ext cx="7693152" cy="1354217"/>
          </a:xfrm>
          <a:prstGeom prst="rect">
            <a:avLst/>
          </a:prstGeom>
        </p:spPr>
        <p:txBody>
          <a:bodyPr wrap="square">
            <a:spAutoFit/>
          </a:bodyPr>
          <a:lstStyle/>
          <a:p>
            <a:endParaRPr lang="en-US" sz="1600" dirty="0"/>
          </a:p>
          <a:p>
            <a:endParaRPr lang="en-US" sz="1600" dirty="0"/>
          </a:p>
          <a:p>
            <a:r>
              <a:rPr lang="en-US" sz="1600" dirty="0"/>
              <a:t>Source: Figure 4.2 in </a:t>
            </a:r>
            <a:r>
              <a:rPr lang="en-US" sz="1600" u="sng" dirty="0">
                <a:hlinkClick r:id="rId3"/>
              </a:rPr>
              <a:t>https://www.ipcc.ch/srocc/chapter/chapter-4-sea-level-rise-and-implications-for-low-lying-islands-coasts-and-communities/</a:t>
            </a:r>
            <a:r>
              <a:rPr lang="en-US" sz="1600" dirty="0"/>
              <a:t> </a:t>
            </a:r>
          </a:p>
          <a:p>
            <a:endParaRPr lang="en-US" dirty="0"/>
          </a:p>
        </p:txBody>
      </p:sp>
      <p:pic>
        <p:nvPicPr>
          <p:cNvPr id="4" name="Picture 3">
            <a:extLst>
              <a:ext uri="{FF2B5EF4-FFF2-40B4-BE49-F238E27FC236}">
                <a16:creationId xmlns:a16="http://schemas.microsoft.com/office/drawing/2014/main" id="{0ECF2AFA-08DC-7346-9E60-D98AEB839698}"/>
              </a:ext>
            </a:extLst>
          </p:cNvPr>
          <p:cNvPicPr>
            <a:picLocks noChangeAspect="1"/>
          </p:cNvPicPr>
          <p:nvPr/>
        </p:nvPicPr>
        <p:blipFill>
          <a:blip r:embed="rId4"/>
          <a:stretch>
            <a:fillRect/>
          </a:stretch>
        </p:blipFill>
        <p:spPr>
          <a:xfrm>
            <a:off x="1016000" y="939800"/>
            <a:ext cx="10160000" cy="4978400"/>
          </a:xfrm>
          <a:prstGeom prst="rect">
            <a:avLst/>
          </a:prstGeom>
        </p:spPr>
      </p:pic>
    </p:spTree>
    <p:extLst>
      <p:ext uri="{BB962C8B-B14F-4D97-AF65-F5344CB8AC3E}">
        <p14:creationId xmlns:p14="http://schemas.microsoft.com/office/powerpoint/2010/main" val="8443947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92ACE-5DBE-F94C-98AE-4E18B7F45C51}"/>
              </a:ext>
            </a:extLst>
          </p:cNvPr>
          <p:cNvSpPr>
            <a:spLocks noGrp="1"/>
          </p:cNvSpPr>
          <p:nvPr>
            <p:ph type="title"/>
          </p:nvPr>
        </p:nvSpPr>
        <p:spPr>
          <a:xfrm>
            <a:off x="838200" y="330200"/>
            <a:ext cx="10515600" cy="1239838"/>
          </a:xfrm>
        </p:spPr>
        <p:txBody>
          <a:bodyPr>
            <a:normAutofit/>
          </a:bodyPr>
          <a:lstStyle/>
          <a:p>
            <a:r>
              <a:rPr lang="en-US" sz="3200" dirty="0">
                <a:solidFill>
                  <a:schemeClr val="bg1"/>
                </a:solidFill>
              </a:rPr>
              <a:t>Hist</a:t>
            </a:r>
            <a:r>
              <a:rPr lang="en-US" sz="3200" dirty="0"/>
              <a:t>orical monthly seal level rise for Hawaii with decadal </a:t>
            </a:r>
            <a:br>
              <a:rPr lang="en-US" sz="3200" dirty="0"/>
            </a:br>
            <a:r>
              <a:rPr lang="en-US" sz="3200" dirty="0"/>
              <a:t>         averages </a:t>
            </a:r>
            <a:r>
              <a:rPr lang="en-US" sz="1600" dirty="0"/>
              <a:t>(Source: </a:t>
            </a:r>
            <a:r>
              <a:rPr lang="en-US" sz="1600" dirty="0">
                <a:hlinkClick r:id="rId2"/>
              </a:rPr>
              <a:t>https://climate.hawaii.gov/hi-facts/sea-level-rise/</a:t>
            </a:r>
            <a:r>
              <a:rPr lang="en-US" sz="1600" dirty="0"/>
              <a:t>)</a:t>
            </a:r>
          </a:p>
        </p:txBody>
      </p:sp>
      <p:sp>
        <p:nvSpPr>
          <p:cNvPr id="4" name="Slide Number Placeholder 3">
            <a:extLst>
              <a:ext uri="{FF2B5EF4-FFF2-40B4-BE49-F238E27FC236}">
                <a16:creationId xmlns:a16="http://schemas.microsoft.com/office/drawing/2014/main" id="{13AB29FA-F52D-C841-9971-4594F358EA1B}"/>
              </a:ext>
            </a:extLst>
          </p:cNvPr>
          <p:cNvSpPr>
            <a:spLocks noGrp="1"/>
          </p:cNvSpPr>
          <p:nvPr>
            <p:ph type="sldNum" sz="quarter" idx="12"/>
          </p:nvPr>
        </p:nvSpPr>
        <p:spPr/>
        <p:txBody>
          <a:bodyPr/>
          <a:lstStyle/>
          <a:p>
            <a:fld id="{D9F085D5-EC86-4F6A-B501-C1359CB39116}" type="slidenum">
              <a:rPr lang="en-GB" smtClean="0"/>
              <a:t>16</a:t>
            </a:fld>
            <a:endParaRPr lang="en-GB"/>
          </a:p>
        </p:txBody>
      </p:sp>
      <p:sp>
        <p:nvSpPr>
          <p:cNvPr id="3" name="Content Placeholder 2">
            <a:extLst>
              <a:ext uri="{FF2B5EF4-FFF2-40B4-BE49-F238E27FC236}">
                <a16:creationId xmlns:a16="http://schemas.microsoft.com/office/drawing/2014/main" id="{EFFC9604-5B21-A64A-B503-C17FE4684C3E}"/>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3871D9BC-AF05-134B-87F9-8ED99EE5BECF}"/>
              </a:ext>
            </a:extLst>
          </p:cNvPr>
          <p:cNvPicPr>
            <a:picLocks noChangeAspect="1"/>
          </p:cNvPicPr>
          <p:nvPr/>
        </p:nvPicPr>
        <p:blipFill>
          <a:blip r:embed="rId3"/>
          <a:stretch>
            <a:fillRect/>
          </a:stretch>
        </p:blipFill>
        <p:spPr>
          <a:xfrm>
            <a:off x="2286000" y="1570038"/>
            <a:ext cx="7620000" cy="4343400"/>
          </a:xfrm>
          <a:prstGeom prst="rect">
            <a:avLst/>
          </a:prstGeom>
        </p:spPr>
      </p:pic>
    </p:spTree>
    <p:extLst>
      <p:ext uri="{BB962C8B-B14F-4D97-AF65-F5344CB8AC3E}">
        <p14:creationId xmlns:p14="http://schemas.microsoft.com/office/powerpoint/2010/main" val="29025205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92ACE-5DBE-F94C-98AE-4E18B7F45C51}"/>
              </a:ext>
            </a:extLst>
          </p:cNvPr>
          <p:cNvSpPr>
            <a:spLocks noGrp="1"/>
          </p:cNvSpPr>
          <p:nvPr>
            <p:ph type="title"/>
          </p:nvPr>
        </p:nvSpPr>
        <p:spPr>
          <a:xfrm>
            <a:off x="838200" y="330200"/>
            <a:ext cx="10515600" cy="1239838"/>
          </a:xfrm>
        </p:spPr>
        <p:txBody>
          <a:bodyPr>
            <a:normAutofit/>
          </a:bodyPr>
          <a:lstStyle/>
          <a:p>
            <a:r>
              <a:rPr lang="en-US" sz="3200" dirty="0">
                <a:solidFill>
                  <a:schemeClr val="bg1"/>
                </a:solidFill>
              </a:rPr>
              <a:t> Ass</a:t>
            </a:r>
            <a:r>
              <a:rPr lang="en-US" sz="3200" dirty="0"/>
              <a:t>ociated number of days Hawaii can expect high tides  </a:t>
            </a:r>
            <a:br>
              <a:rPr lang="en-US" sz="3200" dirty="0"/>
            </a:br>
            <a:r>
              <a:rPr lang="en-US" sz="3200" dirty="0"/>
              <a:t>       from low to high levels </a:t>
            </a:r>
            <a:r>
              <a:rPr lang="en-US" sz="1800" dirty="0"/>
              <a:t>(</a:t>
            </a:r>
            <a:r>
              <a:rPr lang="en-US" sz="1600" dirty="0"/>
              <a:t>Source: </a:t>
            </a:r>
            <a:r>
              <a:rPr lang="en-US" sz="1600" dirty="0">
                <a:hlinkClick r:id="rId2"/>
              </a:rPr>
              <a:t>https://climate.hawaii.gov/hi-facts/sea-level-rise/</a:t>
            </a:r>
            <a:r>
              <a:rPr lang="en-US" sz="1600" dirty="0"/>
              <a:t>)</a:t>
            </a:r>
          </a:p>
        </p:txBody>
      </p:sp>
      <p:sp>
        <p:nvSpPr>
          <p:cNvPr id="4" name="Slide Number Placeholder 3">
            <a:extLst>
              <a:ext uri="{FF2B5EF4-FFF2-40B4-BE49-F238E27FC236}">
                <a16:creationId xmlns:a16="http://schemas.microsoft.com/office/drawing/2014/main" id="{13AB29FA-F52D-C841-9971-4594F358EA1B}"/>
              </a:ext>
            </a:extLst>
          </p:cNvPr>
          <p:cNvSpPr>
            <a:spLocks noGrp="1"/>
          </p:cNvSpPr>
          <p:nvPr>
            <p:ph type="sldNum" sz="quarter" idx="12"/>
          </p:nvPr>
        </p:nvSpPr>
        <p:spPr/>
        <p:txBody>
          <a:bodyPr/>
          <a:lstStyle/>
          <a:p>
            <a:fld id="{D9F085D5-EC86-4F6A-B501-C1359CB39116}" type="slidenum">
              <a:rPr lang="en-GB" smtClean="0"/>
              <a:t>17</a:t>
            </a:fld>
            <a:endParaRPr lang="en-GB"/>
          </a:p>
        </p:txBody>
      </p:sp>
      <p:sp>
        <p:nvSpPr>
          <p:cNvPr id="3" name="Content Placeholder 2">
            <a:extLst>
              <a:ext uri="{FF2B5EF4-FFF2-40B4-BE49-F238E27FC236}">
                <a16:creationId xmlns:a16="http://schemas.microsoft.com/office/drawing/2014/main" id="{02F5EA9D-B6A8-2341-A353-1192A235EF5B}"/>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341FE23A-975F-5B49-A46D-54936ED66525}"/>
              </a:ext>
            </a:extLst>
          </p:cNvPr>
          <p:cNvPicPr>
            <a:picLocks noChangeAspect="1"/>
          </p:cNvPicPr>
          <p:nvPr/>
        </p:nvPicPr>
        <p:blipFill>
          <a:blip r:embed="rId3"/>
          <a:stretch>
            <a:fillRect/>
          </a:stretch>
        </p:blipFill>
        <p:spPr>
          <a:xfrm>
            <a:off x="3302000" y="1621743"/>
            <a:ext cx="6711950" cy="4454404"/>
          </a:xfrm>
          <a:prstGeom prst="rect">
            <a:avLst/>
          </a:prstGeom>
        </p:spPr>
      </p:pic>
    </p:spTree>
    <p:extLst>
      <p:ext uri="{BB962C8B-B14F-4D97-AF65-F5344CB8AC3E}">
        <p14:creationId xmlns:p14="http://schemas.microsoft.com/office/powerpoint/2010/main" val="39321508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103E9-737A-DC49-9019-59A5FAA1FCDB}"/>
              </a:ext>
            </a:extLst>
          </p:cNvPr>
          <p:cNvSpPr>
            <a:spLocks noGrp="1"/>
          </p:cNvSpPr>
          <p:nvPr>
            <p:ph type="title"/>
          </p:nvPr>
        </p:nvSpPr>
        <p:spPr/>
        <p:txBody>
          <a:bodyPr>
            <a:normAutofit/>
          </a:bodyPr>
          <a:lstStyle/>
          <a:p>
            <a:r>
              <a:rPr lang="en-US" sz="3200" dirty="0">
                <a:solidFill>
                  <a:schemeClr val="bg1"/>
                </a:solidFill>
              </a:rPr>
              <a:t>The</a:t>
            </a:r>
            <a:r>
              <a:rPr lang="en-US" sz="3200" dirty="0"/>
              <a:t> projected consequences of future flooding in HI</a:t>
            </a:r>
          </a:p>
        </p:txBody>
      </p:sp>
      <p:sp>
        <p:nvSpPr>
          <p:cNvPr id="4" name="Slide Number Placeholder 3">
            <a:extLst>
              <a:ext uri="{FF2B5EF4-FFF2-40B4-BE49-F238E27FC236}">
                <a16:creationId xmlns:a16="http://schemas.microsoft.com/office/drawing/2014/main" id="{908F517C-7820-164D-BAE2-0D34870D5E9F}"/>
              </a:ext>
            </a:extLst>
          </p:cNvPr>
          <p:cNvSpPr>
            <a:spLocks noGrp="1"/>
          </p:cNvSpPr>
          <p:nvPr>
            <p:ph type="sldNum" sz="quarter" idx="12"/>
          </p:nvPr>
        </p:nvSpPr>
        <p:spPr/>
        <p:txBody>
          <a:bodyPr/>
          <a:lstStyle/>
          <a:p>
            <a:fld id="{D9F085D5-EC86-4F6A-B501-C1359CB39116}" type="slidenum">
              <a:rPr lang="en-GB" smtClean="0"/>
              <a:t>18</a:t>
            </a:fld>
            <a:endParaRPr lang="en-GB"/>
          </a:p>
        </p:txBody>
      </p:sp>
      <p:sp>
        <p:nvSpPr>
          <p:cNvPr id="5" name="Content Placeholder 4">
            <a:extLst>
              <a:ext uri="{FF2B5EF4-FFF2-40B4-BE49-F238E27FC236}">
                <a16:creationId xmlns:a16="http://schemas.microsoft.com/office/drawing/2014/main" id="{B6F7029E-186F-8944-BB50-0A0CF8A63E3C}"/>
              </a:ext>
            </a:extLst>
          </p:cNvPr>
          <p:cNvSpPr>
            <a:spLocks noGrp="1"/>
          </p:cNvSpPr>
          <p:nvPr>
            <p:ph idx="1"/>
          </p:nvPr>
        </p:nvSpPr>
        <p:spPr/>
        <p:txBody>
          <a:bodyPr/>
          <a:lstStyle/>
          <a:p>
            <a:r>
              <a:rPr lang="en-US" dirty="0"/>
              <a:t>28,000 additional acres of unusable land</a:t>
            </a:r>
          </a:p>
          <a:p>
            <a:r>
              <a:rPr lang="en-US" dirty="0"/>
              <a:t>6,500 additional structures at risk from SLR</a:t>
            </a:r>
          </a:p>
          <a:p>
            <a:r>
              <a:rPr lang="en-US" dirty="0"/>
              <a:t>550 cultural sites, 38 miles of road and $19</a:t>
            </a:r>
            <a:r>
              <a:rPr lang="en-US" baseline="30000" dirty="0"/>
              <a:t>+ </a:t>
            </a:r>
            <a:r>
              <a:rPr lang="en-US" dirty="0"/>
              <a:t>billion in assets exposed to chronic flooding</a:t>
            </a:r>
          </a:p>
          <a:p>
            <a:r>
              <a:rPr lang="en-US" dirty="0"/>
              <a:t>Waikiki and military infrastructure around Pearl Harbor at risk</a:t>
            </a:r>
          </a:p>
          <a:p>
            <a:pPr marL="0" indent="0">
              <a:buNone/>
            </a:pPr>
            <a:endParaRPr lang="en-US" dirty="0"/>
          </a:p>
          <a:p>
            <a:pPr marL="0" indent="0" algn="ctr">
              <a:buNone/>
            </a:pPr>
            <a:r>
              <a:rPr lang="en-US" i="1" dirty="0">
                <a:solidFill>
                  <a:schemeClr val="accent2">
                    <a:lumMod val="50000"/>
                  </a:schemeClr>
                </a:solidFill>
              </a:rPr>
              <a:t>→ → existential threats to some parts of food security, water </a:t>
            </a:r>
          </a:p>
          <a:p>
            <a:pPr marL="0" indent="0" algn="ctr">
              <a:buNone/>
            </a:pPr>
            <a:r>
              <a:rPr lang="en-US" i="1" dirty="0">
                <a:solidFill>
                  <a:schemeClr val="accent2">
                    <a:lumMod val="50000"/>
                  </a:schemeClr>
                </a:solidFill>
              </a:rPr>
              <a:t>supply, economy, cultural heritage, and habitability </a:t>
            </a:r>
          </a:p>
        </p:txBody>
      </p:sp>
    </p:spTree>
    <p:extLst>
      <p:ext uri="{BB962C8B-B14F-4D97-AF65-F5344CB8AC3E}">
        <p14:creationId xmlns:p14="http://schemas.microsoft.com/office/powerpoint/2010/main" val="29886855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2EEB2-3330-F741-B236-EEA396B2C559}"/>
              </a:ext>
            </a:extLst>
          </p:cNvPr>
          <p:cNvSpPr>
            <a:spLocks noGrp="1"/>
          </p:cNvSpPr>
          <p:nvPr>
            <p:ph type="title"/>
          </p:nvPr>
        </p:nvSpPr>
        <p:spPr/>
        <p:txBody>
          <a:bodyPr>
            <a:normAutofit/>
          </a:bodyPr>
          <a:lstStyle/>
          <a:p>
            <a:r>
              <a:rPr lang="en-US" sz="3200" dirty="0">
                <a:solidFill>
                  <a:schemeClr val="bg1"/>
                </a:solidFill>
              </a:rPr>
              <a:t>SLR </a:t>
            </a:r>
            <a:r>
              <a:rPr lang="en-US" sz="3200" dirty="0"/>
              <a:t>vulnerability along southern Maui (1.5 &amp; 3.0 feet)</a:t>
            </a:r>
          </a:p>
        </p:txBody>
      </p:sp>
      <p:sp>
        <p:nvSpPr>
          <p:cNvPr id="4" name="Slide Number Placeholder 3">
            <a:extLst>
              <a:ext uri="{FF2B5EF4-FFF2-40B4-BE49-F238E27FC236}">
                <a16:creationId xmlns:a16="http://schemas.microsoft.com/office/drawing/2014/main" id="{B759A6E2-DE28-374B-8E56-D38709B1F1B9}"/>
              </a:ext>
            </a:extLst>
          </p:cNvPr>
          <p:cNvSpPr>
            <a:spLocks noGrp="1"/>
          </p:cNvSpPr>
          <p:nvPr>
            <p:ph type="sldNum" sz="quarter" idx="12"/>
          </p:nvPr>
        </p:nvSpPr>
        <p:spPr/>
        <p:txBody>
          <a:bodyPr/>
          <a:lstStyle/>
          <a:p>
            <a:fld id="{D9F085D5-EC86-4F6A-B501-C1359CB39116}" type="slidenum">
              <a:rPr lang="en-GB" smtClean="0"/>
              <a:t>19</a:t>
            </a:fld>
            <a:endParaRPr lang="en-GB"/>
          </a:p>
        </p:txBody>
      </p:sp>
      <p:sp>
        <p:nvSpPr>
          <p:cNvPr id="3" name="Content Placeholder 2">
            <a:extLst>
              <a:ext uri="{FF2B5EF4-FFF2-40B4-BE49-F238E27FC236}">
                <a16:creationId xmlns:a16="http://schemas.microsoft.com/office/drawing/2014/main" id="{97F84210-2227-7F4D-A124-4F3DA8E2BEE0}"/>
              </a:ext>
            </a:extLst>
          </p:cNvPr>
          <p:cNvSpPr>
            <a:spLocks noGrp="1"/>
          </p:cNvSpPr>
          <p:nvPr>
            <p:ph idx="1"/>
          </p:nvPr>
        </p:nvSpPr>
        <p:spPr>
          <a:xfrm flipH="1">
            <a:off x="11353799" y="5664200"/>
            <a:ext cx="45719" cy="257868"/>
          </a:xfrm>
        </p:spPr>
        <p:txBody>
          <a:bodyPr>
            <a:normAutofit fontScale="47500" lnSpcReduction="20000"/>
          </a:bodyPr>
          <a:lstStyle/>
          <a:p>
            <a:pPr marL="0" indent="0">
              <a:buNone/>
            </a:pPr>
            <a:endParaRPr lang="en-US" dirty="0"/>
          </a:p>
        </p:txBody>
      </p:sp>
      <p:pic>
        <p:nvPicPr>
          <p:cNvPr id="7" name="Picture 6">
            <a:extLst>
              <a:ext uri="{FF2B5EF4-FFF2-40B4-BE49-F238E27FC236}">
                <a16:creationId xmlns:a16="http://schemas.microsoft.com/office/drawing/2014/main" id="{DA3EDC97-974E-5E45-8837-65F92DB18E91}"/>
              </a:ext>
            </a:extLst>
          </p:cNvPr>
          <p:cNvPicPr>
            <a:picLocks noChangeAspect="1"/>
          </p:cNvPicPr>
          <p:nvPr/>
        </p:nvPicPr>
        <p:blipFill>
          <a:blip r:embed="rId3"/>
          <a:stretch>
            <a:fillRect/>
          </a:stretch>
        </p:blipFill>
        <p:spPr>
          <a:xfrm>
            <a:off x="1663699" y="942472"/>
            <a:ext cx="8980652" cy="2464469"/>
          </a:xfrm>
          <a:prstGeom prst="rect">
            <a:avLst/>
          </a:prstGeom>
        </p:spPr>
      </p:pic>
      <p:pic>
        <p:nvPicPr>
          <p:cNvPr id="8" name="Picture 7">
            <a:extLst>
              <a:ext uri="{FF2B5EF4-FFF2-40B4-BE49-F238E27FC236}">
                <a16:creationId xmlns:a16="http://schemas.microsoft.com/office/drawing/2014/main" id="{0838CE94-89D2-AC43-BDCE-956C3F65A5D2}"/>
              </a:ext>
            </a:extLst>
          </p:cNvPr>
          <p:cNvPicPr>
            <a:picLocks noChangeAspect="1"/>
          </p:cNvPicPr>
          <p:nvPr/>
        </p:nvPicPr>
        <p:blipFill>
          <a:blip r:embed="rId4"/>
          <a:stretch>
            <a:fillRect/>
          </a:stretch>
        </p:blipFill>
        <p:spPr>
          <a:xfrm>
            <a:off x="1663699" y="3541493"/>
            <a:ext cx="8980652" cy="2534654"/>
          </a:xfrm>
          <a:prstGeom prst="rect">
            <a:avLst/>
          </a:prstGeom>
        </p:spPr>
      </p:pic>
    </p:spTree>
    <p:extLst>
      <p:ext uri="{BB962C8B-B14F-4D97-AF65-F5344CB8AC3E}">
        <p14:creationId xmlns:p14="http://schemas.microsoft.com/office/powerpoint/2010/main" val="40739878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170EF-8EDB-7745-8BB2-2100735B84BD}"/>
              </a:ext>
            </a:extLst>
          </p:cNvPr>
          <p:cNvSpPr>
            <a:spLocks noGrp="1"/>
          </p:cNvSpPr>
          <p:nvPr>
            <p:ph type="title"/>
          </p:nvPr>
        </p:nvSpPr>
        <p:spPr/>
        <p:txBody>
          <a:bodyPr/>
          <a:lstStyle/>
          <a:p>
            <a:r>
              <a:rPr lang="en-US" dirty="0">
                <a:solidFill>
                  <a:schemeClr val="bg1"/>
                </a:solidFill>
              </a:rPr>
              <a:t> Co</a:t>
            </a:r>
            <a:r>
              <a:rPr lang="en-US" dirty="0"/>
              <a:t>urse Schedule</a:t>
            </a:r>
          </a:p>
        </p:txBody>
      </p:sp>
      <p:sp>
        <p:nvSpPr>
          <p:cNvPr id="3" name="Content Placeholder 2">
            <a:extLst>
              <a:ext uri="{FF2B5EF4-FFF2-40B4-BE49-F238E27FC236}">
                <a16:creationId xmlns:a16="http://schemas.microsoft.com/office/drawing/2014/main" id="{8D022FA3-29B6-8E48-8CFA-C14EC58E75F7}"/>
              </a:ext>
            </a:extLst>
          </p:cNvPr>
          <p:cNvSpPr>
            <a:spLocks noGrp="1"/>
          </p:cNvSpPr>
          <p:nvPr>
            <p:ph idx="1"/>
          </p:nvPr>
        </p:nvSpPr>
        <p:spPr>
          <a:xfrm>
            <a:off x="262860" y="1253331"/>
            <a:ext cx="11929140" cy="4351338"/>
          </a:xfrm>
        </p:spPr>
        <p:txBody>
          <a:bodyPr>
            <a:normAutofit/>
          </a:bodyPr>
          <a:lstStyle/>
          <a:p>
            <a:pPr marL="0" indent="0" algn="ctr">
              <a:spcAft>
                <a:spcPts val="1000"/>
              </a:spcAft>
              <a:buNone/>
            </a:pPr>
            <a:r>
              <a:rPr lang="en-US" dirty="0"/>
              <a:t>Contemporary Economic Policy</a:t>
            </a:r>
          </a:p>
          <a:p>
            <a:pPr lvl="1">
              <a:spcAft>
                <a:spcPts val="1000"/>
              </a:spcAft>
            </a:pPr>
            <a:r>
              <a:rPr lang="en-US" dirty="0"/>
              <a:t>Week 1 (7/2): Saving Social Security, Geoffrey Woglom, Amherst College</a:t>
            </a:r>
          </a:p>
          <a:p>
            <a:pPr lvl="1">
              <a:spcAft>
                <a:spcPts val="1000"/>
              </a:spcAft>
            </a:pPr>
            <a:r>
              <a:rPr lang="en-US" dirty="0"/>
              <a:t>Week 2 (7/9): Trade &amp; Globalization, Luisa R. Blanco, Pepperdine University</a:t>
            </a:r>
          </a:p>
          <a:p>
            <a:pPr lvl="1">
              <a:spcAft>
                <a:spcPts val="1000"/>
              </a:spcAft>
            </a:pPr>
            <a:r>
              <a:rPr lang="en-US" b="1" dirty="0"/>
              <a:t>Week 3 (7/16): Crypto Currencies and the Future of Money, Geoffrey Woglom </a:t>
            </a:r>
          </a:p>
          <a:p>
            <a:pPr lvl="1">
              <a:spcAft>
                <a:spcPts val="1000"/>
              </a:spcAft>
            </a:pPr>
            <a:r>
              <a:rPr lang="en-US" dirty="0"/>
              <a:t>Week 4 (7/23): Economics of Immigration, Luisa R. Blanco, Pepperdine University</a:t>
            </a:r>
          </a:p>
          <a:p>
            <a:pPr lvl="1">
              <a:spcAft>
                <a:spcPts val="1000"/>
              </a:spcAft>
            </a:pPr>
            <a:r>
              <a:rPr lang="en-US" dirty="0"/>
              <a:t>Week 5 (7/30):  Federal Debt and Deficits, Robert </a:t>
            </a:r>
            <a:r>
              <a:rPr lang="en-US" dirty="0" err="1"/>
              <a:t>Rebelein</a:t>
            </a:r>
            <a:r>
              <a:rPr lang="en-US" dirty="0"/>
              <a:t>, Vassar College</a:t>
            </a:r>
          </a:p>
          <a:p>
            <a:pPr lvl="1">
              <a:spcAft>
                <a:spcPts val="1000"/>
              </a:spcAft>
            </a:pPr>
            <a:r>
              <a:rPr lang="en-US" b="1" dirty="0"/>
              <a:t>Week 6  (8/6):  Climate Change Economics, Gary Yohe, Wesleyan University</a:t>
            </a:r>
          </a:p>
        </p:txBody>
      </p:sp>
      <p:sp>
        <p:nvSpPr>
          <p:cNvPr id="4" name="Slide Number Placeholder 3">
            <a:extLst>
              <a:ext uri="{FF2B5EF4-FFF2-40B4-BE49-F238E27FC236}">
                <a16:creationId xmlns:a16="http://schemas.microsoft.com/office/drawing/2014/main" id="{1BAC9F29-08F6-1440-B2E7-4A98F5584A9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F085D5-EC86-4F6A-B501-C1359CB39116}" type="slidenum">
              <a:rPr kumimoji="0" lang="en-GB" sz="1100" b="0" i="0" u="none" strike="noStrike" kern="1200" cap="none" spc="0" normalizeH="0" baseline="0" noProof="0" smtClean="0">
                <a:ln>
                  <a:noFill/>
                </a:ln>
                <a:solidFill>
                  <a:srgbClr val="0C4C88"/>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100" b="0" i="0" u="none" strike="noStrike" kern="1200" cap="none" spc="0" normalizeH="0" baseline="0" noProof="0" dirty="0">
              <a:ln>
                <a:noFill/>
              </a:ln>
              <a:solidFill>
                <a:srgbClr val="0C4C88"/>
              </a:solidFill>
              <a:effectLst/>
              <a:uLnTx/>
              <a:uFillTx/>
              <a:latin typeface="Calibri"/>
              <a:ea typeface="+mn-ea"/>
              <a:cs typeface="+mn-cs"/>
            </a:endParaRPr>
          </a:p>
        </p:txBody>
      </p:sp>
    </p:spTree>
    <p:extLst>
      <p:ext uri="{BB962C8B-B14F-4D97-AF65-F5344CB8AC3E}">
        <p14:creationId xmlns:p14="http://schemas.microsoft.com/office/powerpoint/2010/main" val="28152513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7D797-1CF5-8747-8CCF-E9668C4988C1}"/>
              </a:ext>
            </a:extLst>
          </p:cNvPr>
          <p:cNvSpPr>
            <a:spLocks noGrp="1"/>
          </p:cNvSpPr>
          <p:nvPr>
            <p:ph type="title"/>
          </p:nvPr>
        </p:nvSpPr>
        <p:spPr>
          <a:xfrm>
            <a:off x="838200" y="292608"/>
            <a:ext cx="10515600" cy="837692"/>
          </a:xfrm>
        </p:spPr>
        <p:txBody>
          <a:bodyPr>
            <a:normAutofit/>
          </a:bodyPr>
          <a:lstStyle/>
          <a:p>
            <a:r>
              <a:rPr lang="en-US" sz="3200" dirty="0">
                <a:solidFill>
                  <a:schemeClr val="bg1"/>
                </a:solidFill>
              </a:rPr>
              <a:t> Res</a:t>
            </a:r>
            <a:r>
              <a:rPr lang="en-US" sz="3200" dirty="0"/>
              <a:t>ponding to climate risk</a:t>
            </a:r>
          </a:p>
        </p:txBody>
      </p:sp>
      <p:sp>
        <p:nvSpPr>
          <p:cNvPr id="3" name="Content Placeholder 2">
            <a:extLst>
              <a:ext uri="{FF2B5EF4-FFF2-40B4-BE49-F238E27FC236}">
                <a16:creationId xmlns:a16="http://schemas.microsoft.com/office/drawing/2014/main" id="{490D798C-8376-8B46-B016-CF07599ABF83}"/>
              </a:ext>
            </a:extLst>
          </p:cNvPr>
          <p:cNvSpPr>
            <a:spLocks noGrp="1"/>
          </p:cNvSpPr>
          <p:nvPr>
            <p:ph idx="1"/>
          </p:nvPr>
        </p:nvSpPr>
        <p:spPr>
          <a:xfrm>
            <a:off x="838200" y="1243584"/>
            <a:ext cx="10515600" cy="4678484"/>
          </a:xfrm>
        </p:spPr>
        <p:txBody>
          <a:bodyPr/>
          <a:lstStyle/>
          <a:p>
            <a:pPr marL="0" indent="0">
              <a:spcBef>
                <a:spcPts val="0"/>
              </a:spcBef>
              <a:buNone/>
            </a:pPr>
            <a:r>
              <a:rPr lang="en-US" dirty="0"/>
              <a:t>1. Abate: (mitigate): reduce </a:t>
            </a:r>
          </a:p>
          <a:p>
            <a:pPr marL="0" indent="0">
              <a:spcBef>
                <a:spcPts val="0"/>
              </a:spcBef>
              <a:buNone/>
            </a:pPr>
            <a:r>
              <a:rPr lang="en-US" dirty="0"/>
              <a:t>emissions of greenhouse gases;</a:t>
            </a:r>
          </a:p>
          <a:p>
            <a:pPr marL="0" indent="0">
              <a:spcBef>
                <a:spcPts val="0"/>
              </a:spcBef>
              <a:buNone/>
            </a:pPr>
            <a:endParaRPr lang="en-US" sz="1100" dirty="0"/>
          </a:p>
          <a:p>
            <a:pPr marL="0" indent="0">
              <a:spcBef>
                <a:spcPts val="0"/>
              </a:spcBef>
              <a:buNone/>
            </a:pPr>
            <a:r>
              <a:rPr lang="en-US" dirty="0"/>
              <a:t>2. Adapt: reduce the climate</a:t>
            </a:r>
          </a:p>
          <a:p>
            <a:pPr marL="0" indent="0">
              <a:spcBef>
                <a:spcPts val="0"/>
              </a:spcBef>
              <a:buNone/>
            </a:pPr>
            <a:r>
              <a:rPr lang="en-US" dirty="0"/>
              <a:t>Impacts’ consequences;</a:t>
            </a:r>
          </a:p>
          <a:p>
            <a:pPr>
              <a:spcBef>
                <a:spcPts val="0"/>
              </a:spcBef>
              <a:buFont typeface="+mj-lt"/>
              <a:buAutoNum type="arabicParenR"/>
            </a:pPr>
            <a:endParaRPr lang="en-US" sz="1200" dirty="0"/>
          </a:p>
          <a:p>
            <a:pPr marL="0" indent="0">
              <a:spcBef>
                <a:spcPts val="0"/>
              </a:spcBef>
              <a:buNone/>
            </a:pPr>
            <a:r>
              <a:rPr lang="en-US" dirty="0"/>
              <a:t>3. Suffer: recognize that </a:t>
            </a:r>
            <a:r>
              <a:rPr lang="en-US" i="1" dirty="0"/>
              <a:t>no </a:t>
            </a:r>
          </a:p>
          <a:p>
            <a:pPr marL="0" indent="0">
              <a:spcBef>
                <a:spcPts val="0"/>
              </a:spcBef>
              <a:buNone/>
            </a:pPr>
            <a:r>
              <a:rPr lang="en-US" i="1" dirty="0"/>
              <a:t>combination of mitigation </a:t>
            </a:r>
          </a:p>
          <a:p>
            <a:pPr marL="0" indent="0">
              <a:spcBef>
                <a:spcPts val="0"/>
              </a:spcBef>
              <a:buNone/>
            </a:pPr>
            <a:r>
              <a:rPr lang="en-US" i="1" dirty="0"/>
              <a:t>and adaptation will </a:t>
            </a:r>
          </a:p>
          <a:p>
            <a:pPr marL="0" indent="0">
              <a:spcBef>
                <a:spcPts val="0"/>
              </a:spcBef>
              <a:buNone/>
            </a:pPr>
            <a:r>
              <a:rPr lang="en-US" i="1" dirty="0"/>
              <a:t>eliminate climate risk </a:t>
            </a:r>
          </a:p>
          <a:p>
            <a:pPr marL="0" indent="0">
              <a:spcBef>
                <a:spcPts val="0"/>
              </a:spcBef>
              <a:buNone/>
            </a:pPr>
            <a:r>
              <a:rPr lang="en-US" i="1" dirty="0"/>
              <a:t>completely</a:t>
            </a:r>
            <a:r>
              <a:rPr lang="en-US" dirty="0"/>
              <a:t>, </a:t>
            </a:r>
          </a:p>
          <a:p>
            <a:endParaRPr lang="en-US" dirty="0"/>
          </a:p>
        </p:txBody>
      </p:sp>
      <p:sp>
        <p:nvSpPr>
          <p:cNvPr id="4" name="Slide Number Placeholder 3">
            <a:extLst>
              <a:ext uri="{FF2B5EF4-FFF2-40B4-BE49-F238E27FC236}">
                <a16:creationId xmlns:a16="http://schemas.microsoft.com/office/drawing/2014/main" id="{BCC655C8-DCEC-A94B-AD8F-085600FDE80B}"/>
              </a:ext>
            </a:extLst>
          </p:cNvPr>
          <p:cNvSpPr>
            <a:spLocks noGrp="1"/>
          </p:cNvSpPr>
          <p:nvPr>
            <p:ph type="sldNum" sz="quarter" idx="12"/>
          </p:nvPr>
        </p:nvSpPr>
        <p:spPr/>
        <p:txBody>
          <a:bodyPr/>
          <a:lstStyle/>
          <a:p>
            <a:fld id="{D9F085D5-EC86-4F6A-B501-C1359CB39116}" type="slidenum">
              <a:rPr lang="en-GB" smtClean="0"/>
              <a:t>20</a:t>
            </a:fld>
            <a:endParaRPr lang="en-GB"/>
          </a:p>
        </p:txBody>
      </p:sp>
      <p:pic>
        <p:nvPicPr>
          <p:cNvPr id="6" name="Picture 5">
            <a:extLst>
              <a:ext uri="{FF2B5EF4-FFF2-40B4-BE49-F238E27FC236}">
                <a16:creationId xmlns:a16="http://schemas.microsoft.com/office/drawing/2014/main" id="{2D2180F2-7743-714B-B1DC-FCC427904EA5}"/>
              </a:ext>
            </a:extLst>
          </p:cNvPr>
          <p:cNvPicPr>
            <a:picLocks noChangeAspect="1"/>
          </p:cNvPicPr>
          <p:nvPr/>
        </p:nvPicPr>
        <p:blipFill>
          <a:blip r:embed="rId3"/>
          <a:stretch>
            <a:fillRect/>
          </a:stretch>
        </p:blipFill>
        <p:spPr>
          <a:xfrm>
            <a:off x="5867400" y="796742"/>
            <a:ext cx="2540000" cy="2019300"/>
          </a:xfrm>
          <a:prstGeom prst="rect">
            <a:avLst/>
          </a:prstGeom>
        </p:spPr>
      </p:pic>
      <p:pic>
        <p:nvPicPr>
          <p:cNvPr id="9" name="Picture 8">
            <a:extLst>
              <a:ext uri="{FF2B5EF4-FFF2-40B4-BE49-F238E27FC236}">
                <a16:creationId xmlns:a16="http://schemas.microsoft.com/office/drawing/2014/main" id="{3BE96AF7-9688-444C-BD64-7D857D7F6380}"/>
              </a:ext>
            </a:extLst>
          </p:cNvPr>
          <p:cNvPicPr>
            <a:picLocks noChangeAspect="1"/>
          </p:cNvPicPr>
          <p:nvPr/>
        </p:nvPicPr>
        <p:blipFill>
          <a:blip r:embed="rId4"/>
          <a:stretch>
            <a:fillRect/>
          </a:stretch>
        </p:blipFill>
        <p:spPr>
          <a:xfrm>
            <a:off x="8978900" y="2357276"/>
            <a:ext cx="2768600" cy="2451100"/>
          </a:xfrm>
          <a:prstGeom prst="rect">
            <a:avLst/>
          </a:prstGeom>
        </p:spPr>
      </p:pic>
      <p:pic>
        <p:nvPicPr>
          <p:cNvPr id="10" name="Picture 9">
            <a:extLst>
              <a:ext uri="{FF2B5EF4-FFF2-40B4-BE49-F238E27FC236}">
                <a16:creationId xmlns:a16="http://schemas.microsoft.com/office/drawing/2014/main" id="{302B2A98-05D0-154C-8F05-65EB6AF4F1C5}"/>
              </a:ext>
            </a:extLst>
          </p:cNvPr>
          <p:cNvPicPr>
            <a:picLocks noChangeAspect="1"/>
          </p:cNvPicPr>
          <p:nvPr/>
        </p:nvPicPr>
        <p:blipFill>
          <a:blip r:embed="rId5"/>
          <a:stretch>
            <a:fillRect/>
          </a:stretch>
        </p:blipFill>
        <p:spPr>
          <a:xfrm>
            <a:off x="5232400" y="3320176"/>
            <a:ext cx="3352800" cy="2794000"/>
          </a:xfrm>
          <a:prstGeom prst="rect">
            <a:avLst/>
          </a:prstGeom>
        </p:spPr>
      </p:pic>
    </p:spTree>
    <p:extLst>
      <p:ext uri="{BB962C8B-B14F-4D97-AF65-F5344CB8AC3E}">
        <p14:creationId xmlns:p14="http://schemas.microsoft.com/office/powerpoint/2010/main" val="35253405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331F6-FDB1-3341-910E-2483D7727C27}"/>
              </a:ext>
            </a:extLst>
          </p:cNvPr>
          <p:cNvSpPr>
            <a:spLocks noGrp="1"/>
          </p:cNvSpPr>
          <p:nvPr>
            <p:ph type="title"/>
          </p:nvPr>
        </p:nvSpPr>
        <p:spPr>
          <a:xfrm>
            <a:off x="881130" y="336210"/>
            <a:ext cx="10515600" cy="1325563"/>
          </a:xfrm>
        </p:spPr>
        <p:txBody>
          <a:bodyPr>
            <a:normAutofit/>
          </a:bodyPr>
          <a:lstStyle/>
          <a:p>
            <a:r>
              <a:rPr lang="en-US" sz="3200" b="1" dirty="0">
                <a:solidFill>
                  <a:schemeClr val="bg1"/>
                </a:solidFill>
                <a:latin typeface="+mn-lt"/>
              </a:rPr>
              <a:t>The</a:t>
            </a:r>
            <a:r>
              <a:rPr lang="en-US" sz="3200" b="1" dirty="0">
                <a:latin typeface="+mn-lt"/>
              </a:rPr>
              <a:t> Intergovernmental Panel on Climate Change </a:t>
            </a:r>
            <a:br>
              <a:rPr lang="en-US" sz="3200" b="1" dirty="0">
                <a:latin typeface="+mn-lt"/>
              </a:rPr>
            </a:br>
            <a:r>
              <a:rPr lang="en-US" sz="3200" b="1" dirty="0">
                <a:latin typeface="+mn-lt"/>
              </a:rPr>
              <a:t>         (IPCC) </a:t>
            </a:r>
            <a:r>
              <a:rPr lang="en-US" sz="3200" dirty="0"/>
              <a:t>on approaching those </a:t>
            </a:r>
            <a:r>
              <a:rPr lang="en-US" sz="3200" b="1" dirty="0">
                <a:latin typeface="+mn-lt"/>
              </a:rPr>
              <a:t>three response options</a:t>
            </a:r>
          </a:p>
        </p:txBody>
      </p:sp>
      <p:sp>
        <p:nvSpPr>
          <p:cNvPr id="3" name="Content Placeholder 2">
            <a:extLst>
              <a:ext uri="{FF2B5EF4-FFF2-40B4-BE49-F238E27FC236}">
                <a16:creationId xmlns:a16="http://schemas.microsoft.com/office/drawing/2014/main" id="{E5CE815F-0B20-8249-A28B-9F54CC95835F}"/>
              </a:ext>
            </a:extLst>
          </p:cNvPr>
          <p:cNvSpPr>
            <a:spLocks noGrp="1"/>
          </p:cNvSpPr>
          <p:nvPr>
            <p:ph idx="1"/>
          </p:nvPr>
        </p:nvSpPr>
        <p:spPr/>
        <p:txBody>
          <a:bodyPr>
            <a:normAutofit lnSpcReduction="10000"/>
          </a:bodyPr>
          <a:lstStyle/>
          <a:p>
            <a:pPr marL="0" indent="0">
              <a:spcBef>
                <a:spcPts val="0"/>
              </a:spcBef>
              <a:buNone/>
            </a:pPr>
            <a:endParaRPr lang="en-US" sz="3200" dirty="0">
              <a:solidFill>
                <a:srgbClr val="002060"/>
              </a:solidFill>
            </a:endParaRPr>
          </a:p>
          <a:p>
            <a:pPr marL="274320" indent="0">
              <a:spcBef>
                <a:spcPts val="0"/>
              </a:spcBef>
              <a:buNone/>
            </a:pPr>
            <a:r>
              <a:rPr lang="en-US" b="1" i="1" dirty="0">
                <a:solidFill>
                  <a:schemeClr val="accent5">
                    <a:lumMod val="75000"/>
                  </a:schemeClr>
                </a:solidFill>
              </a:rPr>
              <a:t>“Responding to climate </a:t>
            </a:r>
          </a:p>
          <a:p>
            <a:pPr marL="274320" indent="0">
              <a:spcBef>
                <a:spcPts val="0"/>
              </a:spcBef>
              <a:buNone/>
            </a:pPr>
            <a:r>
              <a:rPr lang="en-US" b="1" i="1" dirty="0">
                <a:solidFill>
                  <a:schemeClr val="accent5">
                    <a:lumMod val="75000"/>
                  </a:schemeClr>
                </a:solidFill>
              </a:rPr>
              <a:t>change involves an </a:t>
            </a:r>
          </a:p>
          <a:p>
            <a:pPr marL="274320" indent="0">
              <a:spcBef>
                <a:spcPts val="0"/>
              </a:spcBef>
              <a:buNone/>
            </a:pPr>
            <a:r>
              <a:rPr lang="en-US" b="1" i="1" dirty="0">
                <a:solidFill>
                  <a:srgbClr val="C00000"/>
                </a:solidFill>
              </a:rPr>
              <a:t>iterative risk </a:t>
            </a:r>
          </a:p>
          <a:p>
            <a:pPr marL="274320" indent="0">
              <a:spcBef>
                <a:spcPts val="0"/>
              </a:spcBef>
              <a:buNone/>
            </a:pPr>
            <a:r>
              <a:rPr lang="en-US" b="1" i="1" dirty="0">
                <a:solidFill>
                  <a:srgbClr val="C00000"/>
                </a:solidFill>
              </a:rPr>
              <a:t>management</a:t>
            </a:r>
            <a:r>
              <a:rPr lang="en-US" b="1" i="1" dirty="0">
                <a:solidFill>
                  <a:schemeClr val="accent5">
                    <a:lumMod val="75000"/>
                  </a:schemeClr>
                </a:solidFill>
              </a:rPr>
              <a:t> process </a:t>
            </a:r>
          </a:p>
          <a:p>
            <a:pPr marL="274320" indent="0">
              <a:spcBef>
                <a:spcPts val="0"/>
              </a:spcBef>
              <a:buNone/>
            </a:pPr>
            <a:r>
              <a:rPr lang="en-US" b="1" i="1" dirty="0">
                <a:solidFill>
                  <a:schemeClr val="accent5">
                    <a:lumMod val="75000"/>
                  </a:schemeClr>
                </a:solidFill>
              </a:rPr>
              <a:t>that includes both </a:t>
            </a:r>
          </a:p>
          <a:p>
            <a:pPr marL="274320" indent="0">
              <a:spcBef>
                <a:spcPts val="0"/>
              </a:spcBef>
              <a:buNone/>
            </a:pPr>
            <a:r>
              <a:rPr lang="en-US" b="1" i="1" dirty="0">
                <a:solidFill>
                  <a:schemeClr val="accent5">
                    <a:lumMod val="75000"/>
                  </a:schemeClr>
                </a:solidFill>
              </a:rPr>
              <a:t>adaptation and </a:t>
            </a:r>
          </a:p>
          <a:p>
            <a:pPr marL="274320" indent="0">
              <a:spcBef>
                <a:spcPts val="0"/>
              </a:spcBef>
              <a:buNone/>
            </a:pPr>
            <a:r>
              <a:rPr lang="en-US" b="1" i="1" dirty="0">
                <a:solidFill>
                  <a:schemeClr val="accent5">
                    <a:lumMod val="75000"/>
                  </a:schemeClr>
                </a:solidFill>
              </a:rPr>
              <a:t>mitigation and takes </a:t>
            </a:r>
          </a:p>
          <a:p>
            <a:pPr marL="274320" indent="0">
              <a:spcBef>
                <a:spcPts val="0"/>
              </a:spcBef>
              <a:buNone/>
            </a:pPr>
            <a:r>
              <a:rPr lang="en-US" b="1" i="1" dirty="0">
                <a:solidFill>
                  <a:schemeClr val="accent5">
                    <a:lumMod val="75000"/>
                  </a:schemeClr>
                </a:solidFill>
              </a:rPr>
              <a:t>into account climate </a:t>
            </a:r>
          </a:p>
          <a:p>
            <a:pPr marL="274320" indent="0">
              <a:spcBef>
                <a:spcPts val="0"/>
              </a:spcBef>
              <a:buNone/>
            </a:pPr>
            <a:r>
              <a:rPr lang="en-US" b="1" i="1" dirty="0">
                <a:solidFill>
                  <a:schemeClr val="accent5">
                    <a:lumMod val="75000"/>
                  </a:schemeClr>
                </a:solidFill>
              </a:rPr>
              <a:t>change damages, </a:t>
            </a:r>
          </a:p>
          <a:p>
            <a:pPr marL="274320" indent="0">
              <a:spcBef>
                <a:spcPts val="0"/>
              </a:spcBef>
              <a:buNone/>
            </a:pPr>
            <a:r>
              <a:rPr lang="en-US" b="1" i="1" dirty="0">
                <a:solidFill>
                  <a:schemeClr val="accent5">
                    <a:lumMod val="75000"/>
                  </a:schemeClr>
                </a:solidFill>
              </a:rPr>
              <a:t>co-benefits, sustainability, equity and attitudes to risk.” </a:t>
            </a:r>
          </a:p>
        </p:txBody>
      </p:sp>
      <p:pic>
        <p:nvPicPr>
          <p:cNvPr id="5" name="Picture 4">
            <a:extLst>
              <a:ext uri="{FF2B5EF4-FFF2-40B4-BE49-F238E27FC236}">
                <a16:creationId xmlns:a16="http://schemas.microsoft.com/office/drawing/2014/main" id="{2608E222-F1F9-F04C-B321-4518C593DF68}"/>
              </a:ext>
            </a:extLst>
          </p:cNvPr>
          <p:cNvPicPr>
            <a:picLocks noChangeAspect="1"/>
          </p:cNvPicPr>
          <p:nvPr/>
        </p:nvPicPr>
        <p:blipFill>
          <a:blip r:embed="rId3"/>
          <a:stretch>
            <a:fillRect/>
          </a:stretch>
        </p:blipFill>
        <p:spPr>
          <a:xfrm>
            <a:off x="5207000" y="1873250"/>
            <a:ext cx="6400800" cy="2959100"/>
          </a:xfrm>
          <a:prstGeom prst="rect">
            <a:avLst/>
          </a:prstGeom>
        </p:spPr>
      </p:pic>
    </p:spTree>
    <p:extLst>
      <p:ext uri="{BB962C8B-B14F-4D97-AF65-F5344CB8AC3E}">
        <p14:creationId xmlns:p14="http://schemas.microsoft.com/office/powerpoint/2010/main" val="22243513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841E4-B6CF-F24D-B141-44DBEEDE4C38}"/>
              </a:ext>
            </a:extLst>
          </p:cNvPr>
          <p:cNvSpPr>
            <a:spLocks noGrp="1"/>
          </p:cNvSpPr>
          <p:nvPr>
            <p:ph type="title"/>
          </p:nvPr>
        </p:nvSpPr>
        <p:spPr>
          <a:xfrm>
            <a:off x="635000" y="355600"/>
            <a:ext cx="10718800" cy="990600"/>
          </a:xfrm>
        </p:spPr>
        <p:txBody>
          <a:bodyPr>
            <a:normAutofit fontScale="90000"/>
          </a:bodyPr>
          <a:lstStyle/>
          <a:p>
            <a:r>
              <a:rPr lang="en-US" sz="3200" dirty="0">
                <a:solidFill>
                  <a:schemeClr val="accent5">
                    <a:lumMod val="50000"/>
                  </a:schemeClr>
                </a:solidFill>
              </a:rPr>
              <a:t>  </a:t>
            </a:r>
            <a:r>
              <a:rPr lang="en-US" sz="3600" dirty="0">
                <a:solidFill>
                  <a:schemeClr val="bg1"/>
                </a:solidFill>
              </a:rPr>
              <a:t>The  </a:t>
            </a:r>
            <a:r>
              <a:rPr lang="en-US" sz="3600" dirty="0">
                <a:solidFill>
                  <a:schemeClr val="accent5">
                    <a:lumMod val="50000"/>
                  </a:schemeClr>
                </a:solidFill>
              </a:rPr>
              <a:t>meaning of </a:t>
            </a:r>
            <a:r>
              <a:rPr lang="en-US" sz="3600" dirty="0"/>
              <a:t>“iterative risk management”</a:t>
            </a:r>
            <a:br>
              <a:rPr lang="en-US" sz="3200" dirty="0"/>
            </a:br>
            <a:r>
              <a:rPr lang="en-US" sz="3200" dirty="0"/>
              <a:t>        </a:t>
            </a:r>
          </a:p>
        </p:txBody>
      </p:sp>
      <p:sp>
        <p:nvSpPr>
          <p:cNvPr id="3" name="Content Placeholder 2">
            <a:extLst>
              <a:ext uri="{FF2B5EF4-FFF2-40B4-BE49-F238E27FC236}">
                <a16:creationId xmlns:a16="http://schemas.microsoft.com/office/drawing/2014/main" id="{2819ED90-C123-F74D-9DB9-0262C92836ED}"/>
              </a:ext>
            </a:extLst>
          </p:cNvPr>
          <p:cNvSpPr>
            <a:spLocks noGrp="1"/>
          </p:cNvSpPr>
          <p:nvPr>
            <p:ph idx="1"/>
          </p:nvPr>
        </p:nvSpPr>
        <p:spPr>
          <a:xfrm>
            <a:off x="838200" y="1346200"/>
            <a:ext cx="10515600" cy="4575868"/>
          </a:xfrm>
        </p:spPr>
        <p:txBody>
          <a:bodyPr>
            <a:normAutofit fontScale="92500" lnSpcReduction="10000"/>
          </a:bodyPr>
          <a:lstStyle/>
          <a:p>
            <a:pPr marL="0" indent="0">
              <a:lnSpc>
                <a:spcPct val="100000"/>
              </a:lnSpc>
              <a:buNone/>
            </a:pPr>
            <a:r>
              <a:rPr lang="en-US" sz="3000" dirty="0"/>
              <a:t>Before 2007, the mitigation question was approached as an enormous intertemporal welfare maximizing problem fraught with enormous uncertainty and very long time horizons. </a:t>
            </a:r>
          </a:p>
          <a:p>
            <a:pPr marL="0" indent="0">
              <a:lnSpc>
                <a:spcPct val="100000"/>
              </a:lnSpc>
              <a:buNone/>
            </a:pPr>
            <a:r>
              <a:rPr lang="en-US" sz="3000" dirty="0"/>
              <a:t>After 2007, the problem was framed in terms of minimizing cost  of responses designed to maintain risk at a tolerable level:</a:t>
            </a:r>
          </a:p>
          <a:p>
            <a:pPr marL="0" indent="0">
              <a:lnSpc>
                <a:spcPct val="100000"/>
              </a:lnSpc>
              <a:buNone/>
            </a:pPr>
            <a:endParaRPr lang="en-US" sz="3000" dirty="0"/>
          </a:p>
          <a:p>
            <a:pPr marL="0" indent="0" algn="ctr">
              <a:lnSpc>
                <a:spcPct val="100000"/>
              </a:lnSpc>
              <a:spcBef>
                <a:spcPts val="0"/>
              </a:spcBef>
              <a:buNone/>
            </a:pPr>
            <a:r>
              <a:rPr lang="en-US" sz="3000" i="1" dirty="0"/>
              <a:t>Cost minimization included taking advantage of the ability </a:t>
            </a:r>
          </a:p>
          <a:p>
            <a:pPr marL="0" indent="0" algn="ctr">
              <a:lnSpc>
                <a:spcPct val="100000"/>
              </a:lnSpc>
              <a:spcBef>
                <a:spcPts val="0"/>
              </a:spcBef>
              <a:buNone/>
            </a:pPr>
            <a:r>
              <a:rPr lang="en-US" sz="3000" i="1" dirty="0"/>
              <a:t>to make mid-course corrections (that is to say, “iterate”).</a:t>
            </a:r>
          </a:p>
          <a:p>
            <a:pPr marL="0" indent="0">
              <a:buNone/>
            </a:pPr>
            <a:endParaRPr lang="en-US" dirty="0"/>
          </a:p>
          <a:p>
            <a:pPr marL="0" indent="0">
              <a:buNone/>
            </a:pPr>
            <a:r>
              <a:rPr lang="en-US" dirty="0"/>
              <a:t> </a:t>
            </a:r>
          </a:p>
        </p:txBody>
      </p:sp>
      <p:sp>
        <p:nvSpPr>
          <p:cNvPr id="4" name="Slide Number Placeholder 3">
            <a:extLst>
              <a:ext uri="{FF2B5EF4-FFF2-40B4-BE49-F238E27FC236}">
                <a16:creationId xmlns:a16="http://schemas.microsoft.com/office/drawing/2014/main" id="{A57665A8-F3D3-EB4D-B3AB-8566631BA1AE}"/>
              </a:ext>
            </a:extLst>
          </p:cNvPr>
          <p:cNvSpPr>
            <a:spLocks noGrp="1"/>
          </p:cNvSpPr>
          <p:nvPr>
            <p:ph type="sldNum" sz="quarter" idx="12"/>
          </p:nvPr>
        </p:nvSpPr>
        <p:spPr/>
        <p:txBody>
          <a:bodyPr/>
          <a:lstStyle/>
          <a:p>
            <a:fld id="{D9F085D5-EC86-4F6A-B501-C1359CB39116}" type="slidenum">
              <a:rPr lang="en-GB" smtClean="0"/>
              <a:t>22</a:t>
            </a:fld>
            <a:endParaRPr lang="en-GB"/>
          </a:p>
        </p:txBody>
      </p:sp>
    </p:spTree>
    <p:extLst>
      <p:ext uri="{BB962C8B-B14F-4D97-AF65-F5344CB8AC3E}">
        <p14:creationId xmlns:p14="http://schemas.microsoft.com/office/powerpoint/2010/main" val="4120831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F911A-9C74-4A40-BD2F-05E08FC88388}"/>
              </a:ext>
            </a:extLst>
          </p:cNvPr>
          <p:cNvSpPr>
            <a:spLocks noGrp="1"/>
          </p:cNvSpPr>
          <p:nvPr>
            <p:ph type="title"/>
          </p:nvPr>
        </p:nvSpPr>
        <p:spPr>
          <a:xfrm>
            <a:off x="838200" y="330200"/>
            <a:ext cx="10515600" cy="736600"/>
          </a:xfrm>
        </p:spPr>
        <p:txBody>
          <a:bodyPr/>
          <a:lstStyle/>
          <a:p>
            <a:r>
              <a:rPr lang="en-US" sz="3200" dirty="0">
                <a:solidFill>
                  <a:schemeClr val="bg1"/>
                </a:solidFill>
              </a:rPr>
              <a:t>Taki</a:t>
            </a:r>
            <a:r>
              <a:rPr lang="en-US" sz="3200" dirty="0"/>
              <a:t>ng advantage of the two components of risk</a:t>
            </a:r>
          </a:p>
        </p:txBody>
      </p:sp>
      <p:sp>
        <p:nvSpPr>
          <p:cNvPr id="3" name="Content Placeholder 2">
            <a:extLst>
              <a:ext uri="{FF2B5EF4-FFF2-40B4-BE49-F238E27FC236}">
                <a16:creationId xmlns:a16="http://schemas.microsoft.com/office/drawing/2014/main" id="{C923C07D-DFF6-704F-9B1C-BC0174984E16}"/>
              </a:ext>
            </a:extLst>
          </p:cNvPr>
          <p:cNvSpPr>
            <a:spLocks noGrp="1"/>
          </p:cNvSpPr>
          <p:nvPr>
            <p:ph idx="1"/>
          </p:nvPr>
        </p:nvSpPr>
        <p:spPr/>
        <p:txBody>
          <a:bodyPr>
            <a:normAutofit fontScale="92500" lnSpcReduction="20000"/>
          </a:bodyPr>
          <a:lstStyle/>
          <a:p>
            <a:pPr marL="0" indent="0">
              <a:buNone/>
            </a:pPr>
            <a:r>
              <a:rPr lang="en-US" dirty="0"/>
              <a:t>Mitigation can slow warming and thereby reduce the likelihood of an extreme event at any point in time.</a:t>
            </a:r>
          </a:p>
          <a:p>
            <a:pPr marL="0" indent="0">
              <a:buNone/>
            </a:pPr>
            <a:r>
              <a:rPr lang="en-US" dirty="0"/>
              <a:t>Adaptation can reduce the consequences associated with that event.</a:t>
            </a:r>
          </a:p>
          <a:p>
            <a:pPr marL="0" indent="0">
              <a:buNone/>
            </a:pPr>
            <a:r>
              <a:rPr lang="en-US" dirty="0">
                <a:solidFill>
                  <a:srgbClr val="C00000"/>
                </a:solidFill>
              </a:rPr>
              <a:t>Both can work together as complements to reduce, but not eliminate, residual damages.</a:t>
            </a:r>
          </a:p>
          <a:p>
            <a:pPr marL="0" indent="0">
              <a:buNone/>
            </a:pPr>
            <a:r>
              <a:rPr lang="en-US" dirty="0"/>
              <a:t>Just because you invest more in one action does not mean that it would be effective to invest less in the other because:</a:t>
            </a:r>
          </a:p>
          <a:p>
            <a:pPr marL="0" indent="0">
              <a:buNone/>
            </a:pPr>
            <a:endParaRPr lang="en-US" dirty="0"/>
          </a:p>
          <a:p>
            <a:pPr marL="0" indent="0" algn="ctr">
              <a:lnSpc>
                <a:spcPct val="110000"/>
              </a:lnSpc>
              <a:spcBef>
                <a:spcPts val="0"/>
              </a:spcBef>
              <a:buNone/>
            </a:pPr>
            <a:r>
              <a:rPr lang="en-US" i="1" dirty="0">
                <a:solidFill>
                  <a:srgbClr val="C00000"/>
                </a:solidFill>
              </a:rPr>
              <a:t>Mitigation </a:t>
            </a:r>
            <a:r>
              <a:rPr lang="en-US" i="1" dirty="0">
                <a:solidFill>
                  <a:srgbClr val="002060"/>
                </a:solidFill>
              </a:rPr>
              <a:t>produces long-term likelihood benefits while </a:t>
            </a:r>
          </a:p>
          <a:p>
            <a:pPr marL="0" indent="0" algn="ctr">
              <a:lnSpc>
                <a:spcPct val="110000"/>
              </a:lnSpc>
              <a:spcBef>
                <a:spcPts val="0"/>
              </a:spcBef>
              <a:buNone/>
            </a:pPr>
            <a:r>
              <a:rPr lang="en-US" i="1" dirty="0">
                <a:solidFill>
                  <a:srgbClr val="C00000"/>
                </a:solidFill>
              </a:rPr>
              <a:t>adaptation </a:t>
            </a:r>
            <a:r>
              <a:rPr lang="en-US" i="1" dirty="0">
                <a:solidFill>
                  <a:srgbClr val="002060"/>
                </a:solidFill>
              </a:rPr>
              <a:t>can produce more immediate and </a:t>
            </a:r>
          </a:p>
          <a:p>
            <a:pPr marL="0" indent="0" algn="ctr">
              <a:lnSpc>
                <a:spcPct val="110000"/>
              </a:lnSpc>
              <a:spcBef>
                <a:spcPts val="0"/>
              </a:spcBef>
              <a:buNone/>
            </a:pPr>
            <a:r>
              <a:rPr lang="en-US" i="1" dirty="0">
                <a:solidFill>
                  <a:srgbClr val="002060"/>
                </a:solidFill>
              </a:rPr>
              <a:t>targeted benefits in the short run.</a:t>
            </a:r>
          </a:p>
          <a:p>
            <a:pPr marL="0" indent="0">
              <a:buNone/>
            </a:pPr>
            <a:r>
              <a:rPr lang="en-US" dirty="0"/>
              <a:t> </a:t>
            </a:r>
          </a:p>
        </p:txBody>
      </p:sp>
      <p:sp>
        <p:nvSpPr>
          <p:cNvPr id="4" name="Slide Number Placeholder 3">
            <a:extLst>
              <a:ext uri="{FF2B5EF4-FFF2-40B4-BE49-F238E27FC236}">
                <a16:creationId xmlns:a16="http://schemas.microsoft.com/office/drawing/2014/main" id="{774239EC-3EAB-E44A-B496-B3F38733C15A}"/>
              </a:ext>
            </a:extLst>
          </p:cNvPr>
          <p:cNvSpPr>
            <a:spLocks noGrp="1"/>
          </p:cNvSpPr>
          <p:nvPr>
            <p:ph type="sldNum" sz="quarter" idx="12"/>
          </p:nvPr>
        </p:nvSpPr>
        <p:spPr/>
        <p:txBody>
          <a:bodyPr/>
          <a:lstStyle/>
          <a:p>
            <a:fld id="{D9F085D5-EC86-4F6A-B501-C1359CB39116}" type="slidenum">
              <a:rPr lang="en-GB" smtClean="0"/>
              <a:t>23</a:t>
            </a:fld>
            <a:endParaRPr lang="en-GB"/>
          </a:p>
        </p:txBody>
      </p:sp>
    </p:spTree>
    <p:extLst>
      <p:ext uri="{BB962C8B-B14F-4D97-AF65-F5344CB8AC3E}">
        <p14:creationId xmlns:p14="http://schemas.microsoft.com/office/powerpoint/2010/main" val="33471302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E0F71-1255-5F4E-BC3D-1C1FBD9736BB}"/>
              </a:ext>
            </a:extLst>
          </p:cNvPr>
          <p:cNvSpPr>
            <a:spLocks noGrp="1"/>
          </p:cNvSpPr>
          <p:nvPr>
            <p:ph type="title"/>
          </p:nvPr>
        </p:nvSpPr>
        <p:spPr>
          <a:xfrm>
            <a:off x="876837" y="-13840"/>
            <a:ext cx="10515600" cy="1325563"/>
          </a:xfrm>
        </p:spPr>
        <p:txBody>
          <a:bodyPr>
            <a:normAutofit fontScale="90000"/>
          </a:bodyPr>
          <a:lstStyle/>
          <a:p>
            <a:br>
              <a:rPr lang="en-US" sz="3600" b="1" dirty="0">
                <a:solidFill>
                  <a:schemeClr val="bg1"/>
                </a:solidFill>
                <a:latin typeface="+mn-lt"/>
              </a:rPr>
            </a:br>
            <a:r>
              <a:rPr lang="en-US" sz="3600" dirty="0">
                <a:solidFill>
                  <a:schemeClr val="bg1"/>
                </a:solidFill>
              </a:rPr>
              <a:t>The</a:t>
            </a:r>
            <a:r>
              <a:rPr lang="en-US" sz="3600" b="1" dirty="0">
                <a:latin typeface="+mn-lt"/>
              </a:rPr>
              <a:t> </a:t>
            </a:r>
            <a:r>
              <a:rPr lang="en-US" sz="3600" dirty="0"/>
              <a:t>popular </a:t>
            </a:r>
            <a:r>
              <a:rPr lang="en-US" sz="3600" b="1" dirty="0">
                <a:latin typeface="+mn-lt"/>
              </a:rPr>
              <a:t>insurance analogy</a:t>
            </a:r>
            <a:br>
              <a:rPr lang="en-US" sz="3600" b="1" dirty="0">
                <a:latin typeface="+mn-lt"/>
              </a:rPr>
            </a:br>
            <a:endParaRPr lang="en-US" sz="3600" b="1" dirty="0">
              <a:latin typeface="+mn-lt"/>
            </a:endParaRPr>
          </a:p>
        </p:txBody>
      </p:sp>
      <p:sp>
        <p:nvSpPr>
          <p:cNvPr id="3" name="Content Placeholder 2">
            <a:extLst>
              <a:ext uri="{FF2B5EF4-FFF2-40B4-BE49-F238E27FC236}">
                <a16:creationId xmlns:a16="http://schemas.microsoft.com/office/drawing/2014/main" id="{4D867251-B464-DB48-82A3-C935F74A294D}"/>
              </a:ext>
            </a:extLst>
          </p:cNvPr>
          <p:cNvSpPr>
            <a:spLocks noGrp="1"/>
          </p:cNvSpPr>
          <p:nvPr>
            <p:ph idx="1"/>
          </p:nvPr>
        </p:nvSpPr>
        <p:spPr/>
        <p:txBody>
          <a:bodyPr>
            <a:normAutofit lnSpcReduction="10000"/>
          </a:bodyPr>
          <a:lstStyle/>
          <a:p>
            <a:pPr marL="0" indent="0">
              <a:buNone/>
            </a:pPr>
            <a:r>
              <a:rPr lang="en-US" dirty="0"/>
              <a:t>Property and casualty insurance allows policyholders to lower premiums by accepting deductible provisions while still having coverage for larger damages (up to limits included in the policies).</a:t>
            </a:r>
          </a:p>
          <a:p>
            <a:pPr marL="0" indent="0">
              <a:buNone/>
            </a:pPr>
            <a:r>
              <a:rPr lang="en-US" dirty="0"/>
              <a:t>Investing in mitigation and adaption has been likened to buying this type of insurance, but </a:t>
            </a:r>
          </a:p>
          <a:p>
            <a:pPr marL="0" indent="0">
              <a:buNone/>
            </a:pPr>
            <a:endParaRPr lang="en-US" dirty="0"/>
          </a:p>
          <a:p>
            <a:pPr marL="0" indent="0" algn="ctr">
              <a:lnSpc>
                <a:spcPct val="100000"/>
              </a:lnSpc>
              <a:spcBef>
                <a:spcPts val="0"/>
              </a:spcBef>
              <a:buNone/>
            </a:pPr>
            <a:r>
              <a:rPr lang="en-US" dirty="0"/>
              <a:t>this misses their inability to cover residual damages </a:t>
            </a:r>
          </a:p>
          <a:p>
            <a:pPr marL="0" indent="0" algn="ctr">
              <a:lnSpc>
                <a:spcPct val="100000"/>
              </a:lnSpc>
              <a:spcBef>
                <a:spcPts val="0"/>
              </a:spcBef>
              <a:buNone/>
            </a:pPr>
            <a:r>
              <a:rPr lang="en-US" dirty="0"/>
              <a:t>from the unavoidable suffering choice that are </a:t>
            </a:r>
          </a:p>
          <a:p>
            <a:pPr marL="0" indent="0" algn="ctr">
              <a:lnSpc>
                <a:spcPct val="100000"/>
              </a:lnSpc>
              <a:spcBef>
                <a:spcPts val="0"/>
              </a:spcBef>
              <a:buNone/>
            </a:pPr>
            <a:r>
              <a:rPr lang="en-US" dirty="0"/>
              <a:t>usually the most severe outcomes even if </a:t>
            </a:r>
          </a:p>
          <a:p>
            <a:pPr marL="0" indent="0" algn="ctr">
              <a:lnSpc>
                <a:spcPct val="100000"/>
              </a:lnSpc>
              <a:spcBef>
                <a:spcPts val="0"/>
              </a:spcBef>
              <a:buNone/>
            </a:pPr>
            <a:r>
              <a:rPr lang="en-US" dirty="0"/>
              <a:t>they are </a:t>
            </a:r>
            <a:r>
              <a:rPr lang="en-US" dirty="0">
                <a:solidFill>
                  <a:srgbClr val="C00000"/>
                </a:solidFill>
              </a:rPr>
              <a:t>unknowingly unlikely</a:t>
            </a:r>
            <a:r>
              <a:rPr lang="en-US" dirty="0"/>
              <a:t>.</a:t>
            </a:r>
          </a:p>
          <a:p>
            <a:pPr marL="0" indent="0">
              <a:buNone/>
            </a:pPr>
            <a:endParaRPr lang="en-US" sz="1300" dirty="0"/>
          </a:p>
        </p:txBody>
      </p:sp>
    </p:spTree>
    <p:extLst>
      <p:ext uri="{BB962C8B-B14F-4D97-AF65-F5344CB8AC3E}">
        <p14:creationId xmlns:p14="http://schemas.microsoft.com/office/powerpoint/2010/main" val="15870453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8B003-813C-3944-9220-10974097D373}"/>
              </a:ext>
            </a:extLst>
          </p:cNvPr>
          <p:cNvSpPr>
            <a:spLocks noGrp="1"/>
          </p:cNvSpPr>
          <p:nvPr>
            <p:ph type="title"/>
          </p:nvPr>
        </p:nvSpPr>
        <p:spPr>
          <a:xfrm>
            <a:off x="215721" y="245167"/>
            <a:ext cx="10515600" cy="1291533"/>
          </a:xfrm>
        </p:spPr>
        <p:txBody>
          <a:bodyPr>
            <a:normAutofit/>
          </a:bodyPr>
          <a:lstStyle/>
          <a:p>
            <a:pPr algn="ctr"/>
            <a:r>
              <a:rPr lang="en-US" sz="3600" b="1" dirty="0">
                <a:solidFill>
                  <a:schemeClr val="bg1"/>
                </a:solidFill>
                <a:latin typeface="+mn-lt"/>
              </a:rPr>
              <a:t>Cris</a:t>
            </a:r>
            <a:r>
              <a:rPr lang="en-US" sz="3600" b="1" dirty="0">
                <a:latin typeface="+mn-lt"/>
              </a:rPr>
              <a:t>is in the insurance industry from climate risk</a:t>
            </a:r>
            <a:br>
              <a:rPr lang="en-US" sz="3600" b="1" dirty="0">
                <a:latin typeface="+mn-lt"/>
              </a:rPr>
            </a:br>
            <a:endParaRPr lang="en-US" sz="3600" b="1" dirty="0">
              <a:latin typeface="+mn-lt"/>
            </a:endParaRPr>
          </a:p>
        </p:txBody>
      </p:sp>
      <p:sp>
        <p:nvSpPr>
          <p:cNvPr id="3" name="Content Placeholder 2">
            <a:extLst>
              <a:ext uri="{FF2B5EF4-FFF2-40B4-BE49-F238E27FC236}">
                <a16:creationId xmlns:a16="http://schemas.microsoft.com/office/drawing/2014/main" id="{37E2CC37-4A92-864A-995D-EEEF2643ECF4}"/>
              </a:ext>
            </a:extLst>
          </p:cNvPr>
          <p:cNvSpPr>
            <a:spLocks noGrp="1"/>
          </p:cNvSpPr>
          <p:nvPr>
            <p:ph idx="1"/>
          </p:nvPr>
        </p:nvSpPr>
        <p:spPr>
          <a:xfrm>
            <a:off x="838200" y="963826"/>
            <a:ext cx="10515600" cy="4958241"/>
          </a:xfrm>
        </p:spPr>
        <p:txBody>
          <a:bodyPr>
            <a:normAutofit/>
          </a:bodyPr>
          <a:lstStyle/>
          <a:p>
            <a:pPr>
              <a:lnSpc>
                <a:spcPct val="100000"/>
              </a:lnSpc>
            </a:pPr>
            <a:r>
              <a:rPr lang="en-US" dirty="0"/>
              <a:t>In California: State Farm and Allstate have stopped selling property insurance to new customers.</a:t>
            </a:r>
          </a:p>
          <a:p>
            <a:pPr>
              <a:lnSpc>
                <a:spcPct val="100000"/>
              </a:lnSpc>
            </a:pPr>
            <a:r>
              <a:rPr lang="en-US" dirty="0"/>
              <a:t>In Florida: Farmers Insurance has announced it will no longer offer any new property coverage; AIG will no longer insure houses along the Florida coastline.</a:t>
            </a:r>
          </a:p>
          <a:p>
            <a:pPr>
              <a:lnSpc>
                <a:spcPct val="100000"/>
              </a:lnSpc>
            </a:pPr>
            <a:r>
              <a:rPr lang="en-US" dirty="0"/>
              <a:t>In Louisiana: The providers of policies for one-fifth of homeowners have canceled coverage.</a:t>
            </a:r>
          </a:p>
          <a:p>
            <a:pPr>
              <a:lnSpc>
                <a:spcPct val="100000"/>
              </a:lnSpc>
            </a:pPr>
            <a:r>
              <a:rPr lang="en-US" dirty="0"/>
              <a:t>In Texas: Many small insurance companies have become insolvent.</a:t>
            </a:r>
          </a:p>
        </p:txBody>
      </p:sp>
      <p:sp>
        <p:nvSpPr>
          <p:cNvPr id="6" name="TextBox 5">
            <a:extLst>
              <a:ext uri="{FF2B5EF4-FFF2-40B4-BE49-F238E27FC236}">
                <a16:creationId xmlns:a16="http://schemas.microsoft.com/office/drawing/2014/main" id="{5584220C-05D0-7B47-B31C-24757F757168}"/>
              </a:ext>
            </a:extLst>
          </p:cNvPr>
          <p:cNvSpPr txBox="1"/>
          <p:nvPr/>
        </p:nvSpPr>
        <p:spPr>
          <a:xfrm>
            <a:off x="3159080" y="5718310"/>
            <a:ext cx="8293994" cy="584775"/>
          </a:xfrm>
          <a:prstGeom prst="rect">
            <a:avLst/>
          </a:prstGeom>
          <a:noFill/>
        </p:spPr>
        <p:txBody>
          <a:bodyPr wrap="square">
            <a:spAutoFit/>
          </a:bodyPr>
          <a:lstStyle/>
          <a:p>
            <a:r>
              <a:rPr lang="en-US" sz="1600" dirty="0">
                <a:latin typeface="+mn-lt"/>
              </a:rPr>
              <a:t>Source (from 2024): </a:t>
            </a:r>
            <a:r>
              <a:rPr lang="en-US" sz="1600" dirty="0">
                <a:latin typeface="+mn-lt"/>
                <a:hlinkClick r:id="rId2"/>
              </a:rPr>
              <a:t>https://www.eli.org/sites/default/files/files-general/2024-03-13%20Coastal%20Property%20Insurance%20Read%20Ahead%20Document.pd</a:t>
            </a:r>
            <a:endParaRPr lang="en-US" sz="1600" dirty="0"/>
          </a:p>
        </p:txBody>
      </p:sp>
    </p:spTree>
    <p:extLst>
      <p:ext uri="{BB962C8B-B14F-4D97-AF65-F5344CB8AC3E}">
        <p14:creationId xmlns:p14="http://schemas.microsoft.com/office/powerpoint/2010/main" val="15131986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71CB1-7F10-D64D-94F1-CD8D6CB86A1B}"/>
              </a:ext>
            </a:extLst>
          </p:cNvPr>
          <p:cNvSpPr>
            <a:spLocks noGrp="1"/>
          </p:cNvSpPr>
          <p:nvPr>
            <p:ph type="title"/>
          </p:nvPr>
        </p:nvSpPr>
        <p:spPr>
          <a:xfrm>
            <a:off x="774539" y="304800"/>
            <a:ext cx="10515600" cy="1202176"/>
          </a:xfrm>
        </p:spPr>
        <p:txBody>
          <a:bodyPr>
            <a:normAutofit/>
          </a:bodyPr>
          <a:lstStyle/>
          <a:p>
            <a:r>
              <a:rPr lang="en-US" sz="3600" b="1" dirty="0">
                <a:solidFill>
                  <a:schemeClr val="bg1"/>
                </a:solidFill>
                <a:latin typeface="+mn-lt"/>
              </a:rPr>
              <a:t>Risk </a:t>
            </a:r>
            <a:r>
              <a:rPr lang="en-US" sz="3600" b="1" dirty="0">
                <a:latin typeface="+mn-lt"/>
              </a:rPr>
              <a:t>management </a:t>
            </a:r>
            <a:r>
              <a:rPr lang="en-US" sz="3600" dirty="0"/>
              <a:t>and accounting for </a:t>
            </a:r>
            <a:r>
              <a:rPr lang="en-US" sz="3600" b="1" dirty="0">
                <a:latin typeface="+mn-lt"/>
              </a:rPr>
              <a:t>the extremes</a:t>
            </a:r>
            <a:br>
              <a:rPr lang="en-US" sz="3600" b="1" dirty="0">
                <a:latin typeface="+mn-lt"/>
              </a:rPr>
            </a:br>
            <a:r>
              <a:rPr lang="en-US" sz="3600" b="1" dirty="0">
                <a:latin typeface="+mn-lt"/>
              </a:rPr>
              <a:t>	</a:t>
            </a:r>
          </a:p>
        </p:txBody>
      </p:sp>
      <p:sp>
        <p:nvSpPr>
          <p:cNvPr id="3" name="Content Placeholder 2">
            <a:extLst>
              <a:ext uri="{FF2B5EF4-FFF2-40B4-BE49-F238E27FC236}">
                <a16:creationId xmlns:a16="http://schemas.microsoft.com/office/drawing/2014/main" id="{7B4D3696-FBD6-5D4D-AC55-EDFF1A205745}"/>
              </a:ext>
            </a:extLst>
          </p:cNvPr>
          <p:cNvSpPr>
            <a:spLocks noGrp="1"/>
          </p:cNvSpPr>
          <p:nvPr>
            <p:ph idx="1"/>
          </p:nvPr>
        </p:nvSpPr>
        <p:spPr>
          <a:xfrm>
            <a:off x="838200" y="1295400"/>
            <a:ext cx="10515600" cy="4626668"/>
          </a:xfrm>
        </p:spPr>
        <p:txBody>
          <a:bodyPr>
            <a:normAutofit fontScale="55000" lnSpcReduction="20000"/>
          </a:bodyPr>
          <a:lstStyle/>
          <a:p>
            <a:pPr marL="0" indent="0">
              <a:lnSpc>
                <a:spcPct val="100000"/>
              </a:lnSpc>
              <a:spcBef>
                <a:spcPts val="0"/>
              </a:spcBef>
              <a:buNone/>
            </a:pPr>
            <a:endParaRPr lang="en-US" dirty="0"/>
          </a:p>
          <a:p>
            <a:pPr marL="0" indent="0">
              <a:lnSpc>
                <a:spcPct val="100000"/>
              </a:lnSpc>
              <a:spcBef>
                <a:spcPts val="0"/>
              </a:spcBef>
              <a:buNone/>
            </a:pPr>
            <a:endParaRPr lang="en-US" sz="3200" dirty="0"/>
          </a:p>
          <a:p>
            <a:pPr marL="0" indent="0">
              <a:lnSpc>
                <a:spcPct val="100000"/>
              </a:lnSpc>
              <a:spcBef>
                <a:spcPts val="0"/>
              </a:spcBef>
              <a:buNone/>
            </a:pPr>
            <a:r>
              <a:rPr lang="en-US" sz="4000" dirty="0"/>
              <a:t>When data are sufficient, robust</a:t>
            </a:r>
          </a:p>
          <a:p>
            <a:pPr marL="0" indent="0">
              <a:lnSpc>
                <a:spcPct val="100000"/>
              </a:lnSpc>
              <a:spcBef>
                <a:spcPts val="0"/>
              </a:spcBef>
              <a:buNone/>
            </a:pPr>
            <a:r>
              <a:rPr lang="en-US" sz="4000" dirty="0"/>
              <a:t>statistical analysis can tell </a:t>
            </a:r>
          </a:p>
          <a:p>
            <a:pPr marL="0" indent="0">
              <a:lnSpc>
                <a:spcPct val="100000"/>
              </a:lnSpc>
              <a:spcBef>
                <a:spcPts val="0"/>
              </a:spcBef>
              <a:buNone/>
            </a:pPr>
            <a:r>
              <a:rPr lang="en-US" sz="4000" dirty="0"/>
              <a:t>iterative managers to worry more </a:t>
            </a:r>
          </a:p>
          <a:p>
            <a:pPr marL="0" indent="0">
              <a:lnSpc>
                <a:spcPct val="100000"/>
              </a:lnSpc>
              <a:spcBef>
                <a:spcPts val="0"/>
              </a:spcBef>
              <a:buNone/>
            </a:pPr>
            <a:r>
              <a:rPr lang="en-US" sz="4000" dirty="0"/>
              <a:t>about the upper regions of </a:t>
            </a:r>
          </a:p>
          <a:p>
            <a:pPr marL="0" indent="0">
              <a:lnSpc>
                <a:spcPct val="100000"/>
              </a:lnSpc>
              <a:spcBef>
                <a:spcPts val="0"/>
              </a:spcBef>
              <a:buNone/>
            </a:pPr>
            <a:r>
              <a:rPr lang="en-US" sz="4000" dirty="0"/>
              <a:t>damage possible impacts.</a:t>
            </a:r>
          </a:p>
          <a:p>
            <a:pPr marL="0" indent="0">
              <a:lnSpc>
                <a:spcPct val="100000"/>
              </a:lnSpc>
              <a:spcBef>
                <a:spcPts val="0"/>
              </a:spcBef>
              <a:buNone/>
            </a:pPr>
            <a:endParaRPr lang="en-US" sz="4000" dirty="0"/>
          </a:p>
          <a:p>
            <a:pPr marL="0" indent="0">
              <a:lnSpc>
                <a:spcPct val="100000"/>
              </a:lnSpc>
              <a:spcBef>
                <a:spcPts val="0"/>
              </a:spcBef>
              <a:buNone/>
            </a:pPr>
            <a:r>
              <a:rPr lang="en-US" sz="4000" dirty="0"/>
              <a:t>New science can then suggest</a:t>
            </a:r>
          </a:p>
          <a:p>
            <a:pPr marL="0" indent="0">
              <a:lnSpc>
                <a:spcPct val="100000"/>
              </a:lnSpc>
              <a:spcBef>
                <a:spcPts val="0"/>
              </a:spcBef>
              <a:buNone/>
            </a:pPr>
            <a:r>
              <a:rPr lang="en-US" sz="4000" dirty="0"/>
              <a:t>how those extremes may be </a:t>
            </a:r>
          </a:p>
          <a:p>
            <a:pPr marL="0" indent="0">
              <a:lnSpc>
                <a:spcPct val="100000"/>
              </a:lnSpc>
              <a:spcBef>
                <a:spcPts val="0"/>
              </a:spcBef>
              <a:buNone/>
            </a:pPr>
            <a:r>
              <a:rPr lang="en-US" sz="4000" dirty="0"/>
              <a:t>more likely than previously</a:t>
            </a:r>
          </a:p>
          <a:p>
            <a:pPr marL="0" indent="0">
              <a:lnSpc>
                <a:spcPct val="100000"/>
              </a:lnSpc>
              <a:spcBef>
                <a:spcPts val="0"/>
              </a:spcBef>
              <a:buNone/>
            </a:pPr>
            <a:r>
              <a:rPr lang="en-US" sz="4000" dirty="0"/>
              <a:t>thought.</a:t>
            </a:r>
          </a:p>
          <a:p>
            <a:pPr marL="0" indent="0">
              <a:lnSpc>
                <a:spcPct val="100000"/>
              </a:lnSpc>
              <a:spcBef>
                <a:spcPts val="0"/>
              </a:spcBef>
              <a:buNone/>
            </a:pPr>
            <a:endParaRPr lang="en-US" sz="4000" dirty="0"/>
          </a:p>
          <a:p>
            <a:pPr marL="0" indent="0">
              <a:lnSpc>
                <a:spcPct val="100000"/>
              </a:lnSpc>
              <a:spcBef>
                <a:spcPts val="0"/>
              </a:spcBef>
              <a:buNone/>
            </a:pPr>
            <a:r>
              <a:rPr lang="en-US" sz="4000" dirty="0"/>
              <a:t>Here, the dashed blue probability</a:t>
            </a:r>
          </a:p>
          <a:p>
            <a:pPr marL="0" indent="0">
              <a:lnSpc>
                <a:spcPct val="100000"/>
              </a:lnSpc>
              <a:spcBef>
                <a:spcPts val="0"/>
              </a:spcBef>
              <a:buNone/>
            </a:pPr>
            <a:r>
              <a:rPr lang="en-US" sz="4000" dirty="0"/>
              <a:t>curve moves to the right to depict</a:t>
            </a:r>
          </a:p>
          <a:p>
            <a:pPr marL="0" indent="0">
              <a:lnSpc>
                <a:spcPct val="100000"/>
              </a:lnSpc>
              <a:spcBef>
                <a:spcPts val="0"/>
              </a:spcBef>
              <a:buNone/>
            </a:pPr>
            <a:r>
              <a:rPr lang="en-US" sz="4000" dirty="0"/>
              <a:t>the effect of accepting the new </a:t>
            </a:r>
          </a:p>
          <a:p>
            <a:pPr marL="0" indent="0">
              <a:lnSpc>
                <a:spcPct val="100000"/>
              </a:lnSpc>
              <a:spcBef>
                <a:spcPts val="0"/>
              </a:spcBef>
              <a:buNone/>
            </a:pPr>
            <a:r>
              <a:rPr lang="en-US" sz="4000" dirty="0"/>
              <a:t>science.</a:t>
            </a:r>
          </a:p>
          <a:p>
            <a:pPr marL="0" indent="0">
              <a:lnSpc>
                <a:spcPct val="100000"/>
              </a:lnSpc>
              <a:spcBef>
                <a:spcPts val="0"/>
              </a:spcBef>
              <a:buNone/>
            </a:pPr>
            <a:endParaRPr lang="en-US" sz="3400" dirty="0"/>
          </a:p>
          <a:p>
            <a:endParaRPr lang="en-US" dirty="0"/>
          </a:p>
          <a:p>
            <a:endParaRPr lang="en-US" dirty="0"/>
          </a:p>
        </p:txBody>
      </p:sp>
      <p:sp>
        <p:nvSpPr>
          <p:cNvPr id="5" name="TextBox 4">
            <a:extLst>
              <a:ext uri="{FF2B5EF4-FFF2-40B4-BE49-F238E27FC236}">
                <a16:creationId xmlns:a16="http://schemas.microsoft.com/office/drawing/2014/main" id="{6A428291-2EE1-6744-AAB0-77C6353F57F8}"/>
              </a:ext>
            </a:extLst>
          </p:cNvPr>
          <p:cNvSpPr txBox="1"/>
          <p:nvPr/>
        </p:nvSpPr>
        <p:spPr>
          <a:xfrm>
            <a:off x="6423660" y="5801474"/>
            <a:ext cx="4251960" cy="400110"/>
          </a:xfrm>
          <a:prstGeom prst="rect">
            <a:avLst/>
          </a:prstGeom>
          <a:noFill/>
        </p:spPr>
        <p:txBody>
          <a:bodyPr wrap="square" rtlCol="0">
            <a:spAutoFit/>
          </a:bodyPr>
          <a:lstStyle/>
          <a:p>
            <a:r>
              <a:rPr lang="en-US" dirty="0"/>
              <a:t>Damages </a:t>
            </a:r>
            <a:r>
              <a:rPr lang="en-US" sz="2000" dirty="0"/>
              <a:t>calibrated</a:t>
            </a:r>
            <a:r>
              <a:rPr lang="en-US" dirty="0"/>
              <a:t> in currency, lives, </a:t>
            </a:r>
            <a:r>
              <a:rPr lang="en-US" dirty="0" err="1"/>
              <a:t>etc</a:t>
            </a:r>
            <a:r>
              <a:rPr lang="en-US" dirty="0"/>
              <a:t>…</a:t>
            </a:r>
          </a:p>
        </p:txBody>
      </p:sp>
      <p:sp>
        <p:nvSpPr>
          <p:cNvPr id="6" name="TextBox 5">
            <a:extLst>
              <a:ext uri="{FF2B5EF4-FFF2-40B4-BE49-F238E27FC236}">
                <a16:creationId xmlns:a16="http://schemas.microsoft.com/office/drawing/2014/main" id="{1B0706DA-2CF2-EE43-A4B4-104886D460E0}"/>
              </a:ext>
            </a:extLst>
          </p:cNvPr>
          <p:cNvSpPr txBox="1"/>
          <p:nvPr/>
        </p:nvSpPr>
        <p:spPr>
          <a:xfrm>
            <a:off x="5648830" y="1947095"/>
            <a:ext cx="489834" cy="3416320"/>
          </a:xfrm>
          <a:prstGeom prst="rect">
            <a:avLst/>
          </a:prstGeom>
          <a:noFill/>
        </p:spPr>
        <p:txBody>
          <a:bodyPr wrap="square" rtlCol="0">
            <a:spAutoFit/>
          </a:bodyPr>
          <a:lstStyle/>
          <a:p>
            <a:r>
              <a:rPr lang="en-US" dirty="0"/>
              <a:t>P</a:t>
            </a:r>
          </a:p>
          <a:p>
            <a:r>
              <a:rPr lang="en-US" dirty="0"/>
              <a:t>r</a:t>
            </a:r>
          </a:p>
          <a:p>
            <a:r>
              <a:rPr lang="en-US" dirty="0"/>
              <a:t>o</a:t>
            </a:r>
          </a:p>
          <a:p>
            <a:r>
              <a:rPr lang="en-US" dirty="0"/>
              <a:t>b</a:t>
            </a:r>
          </a:p>
          <a:p>
            <a:r>
              <a:rPr lang="en-US" dirty="0"/>
              <a:t>a</a:t>
            </a:r>
          </a:p>
          <a:p>
            <a:r>
              <a:rPr lang="en-US" dirty="0"/>
              <a:t>b</a:t>
            </a:r>
          </a:p>
          <a:p>
            <a:r>
              <a:rPr lang="en-US" dirty="0"/>
              <a:t>i</a:t>
            </a:r>
          </a:p>
          <a:p>
            <a:r>
              <a:rPr lang="en-US" dirty="0"/>
              <a:t>l</a:t>
            </a:r>
          </a:p>
          <a:p>
            <a:r>
              <a:rPr lang="en-US" dirty="0"/>
              <a:t>i</a:t>
            </a:r>
          </a:p>
          <a:p>
            <a:r>
              <a:rPr lang="en-US" dirty="0"/>
              <a:t>t</a:t>
            </a:r>
          </a:p>
          <a:p>
            <a:r>
              <a:rPr lang="en-US" dirty="0"/>
              <a:t>y</a:t>
            </a:r>
          </a:p>
          <a:p>
            <a:endParaRPr lang="en-US" dirty="0"/>
          </a:p>
        </p:txBody>
      </p:sp>
      <p:cxnSp>
        <p:nvCxnSpPr>
          <p:cNvPr id="8" name="Straight Arrow Connector 7">
            <a:extLst>
              <a:ext uri="{FF2B5EF4-FFF2-40B4-BE49-F238E27FC236}">
                <a16:creationId xmlns:a16="http://schemas.microsoft.com/office/drawing/2014/main" id="{BF627FCA-1859-4444-AB4F-BE721B01E23F}"/>
              </a:ext>
            </a:extLst>
          </p:cNvPr>
          <p:cNvCxnSpPr>
            <a:cxnSpLocks/>
          </p:cNvCxnSpPr>
          <p:nvPr/>
        </p:nvCxnSpPr>
        <p:spPr>
          <a:xfrm>
            <a:off x="8206740" y="4319304"/>
            <a:ext cx="1074420" cy="0"/>
          </a:xfrm>
          <a:prstGeom prst="straightConnector1">
            <a:avLst/>
          </a:prstGeom>
          <a:ln w="3810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004DD296-5028-9C46-9119-6A5BE42D1B2D}"/>
              </a:ext>
            </a:extLst>
          </p:cNvPr>
          <p:cNvCxnSpPr>
            <a:cxnSpLocks/>
          </p:cNvCxnSpPr>
          <p:nvPr/>
        </p:nvCxnSpPr>
        <p:spPr>
          <a:xfrm>
            <a:off x="8389620" y="5103752"/>
            <a:ext cx="1421645" cy="0"/>
          </a:xfrm>
          <a:prstGeom prst="straightConnector1">
            <a:avLst/>
          </a:prstGeom>
          <a:ln w="3810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EFDC9366-673B-9341-A14D-E1213688965B}"/>
              </a:ext>
            </a:extLst>
          </p:cNvPr>
          <p:cNvCxnSpPr>
            <a:cxnSpLocks/>
          </p:cNvCxnSpPr>
          <p:nvPr/>
        </p:nvCxnSpPr>
        <p:spPr>
          <a:xfrm>
            <a:off x="8549640" y="5454559"/>
            <a:ext cx="1928890" cy="0"/>
          </a:xfrm>
          <a:prstGeom prst="straightConnector1">
            <a:avLst/>
          </a:prstGeom>
          <a:ln w="3810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A205DCFF-50BE-7643-93F7-E3786426364F}"/>
              </a:ext>
            </a:extLst>
          </p:cNvPr>
          <p:cNvPicPr>
            <a:picLocks noChangeAspect="1"/>
          </p:cNvPicPr>
          <p:nvPr/>
        </p:nvPicPr>
        <p:blipFill>
          <a:blip r:embed="rId2"/>
          <a:stretch>
            <a:fillRect/>
          </a:stretch>
        </p:blipFill>
        <p:spPr>
          <a:xfrm>
            <a:off x="5570220" y="1464515"/>
            <a:ext cx="5638800" cy="3898900"/>
          </a:xfrm>
          <a:prstGeom prst="rect">
            <a:avLst/>
          </a:prstGeom>
        </p:spPr>
      </p:pic>
    </p:spTree>
    <p:extLst>
      <p:ext uri="{BB962C8B-B14F-4D97-AF65-F5344CB8AC3E}">
        <p14:creationId xmlns:p14="http://schemas.microsoft.com/office/powerpoint/2010/main" val="12384874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B43E0-53C9-1048-B96E-F16C231B916D}"/>
              </a:ext>
            </a:extLst>
          </p:cNvPr>
          <p:cNvSpPr>
            <a:spLocks noGrp="1"/>
          </p:cNvSpPr>
          <p:nvPr>
            <p:ph type="title"/>
          </p:nvPr>
        </p:nvSpPr>
        <p:spPr>
          <a:xfrm>
            <a:off x="736600" y="139701"/>
            <a:ext cx="10744521" cy="1104900"/>
          </a:xfrm>
        </p:spPr>
        <p:txBody>
          <a:bodyPr>
            <a:normAutofit/>
          </a:bodyPr>
          <a:lstStyle/>
          <a:p>
            <a:r>
              <a:rPr lang="en-US" sz="3200" dirty="0">
                <a:solidFill>
                  <a:schemeClr val="bg1"/>
                </a:solidFill>
              </a:rPr>
              <a:t>Wha</a:t>
            </a:r>
            <a:r>
              <a:rPr lang="en-US" sz="3200" dirty="0"/>
              <a:t>t if the data do not support statistical analysis?</a:t>
            </a:r>
            <a:endParaRPr lang="en-US" sz="3200" b="1" dirty="0">
              <a:latin typeface="+mn-lt"/>
            </a:endParaRPr>
          </a:p>
        </p:txBody>
      </p:sp>
      <p:sp>
        <p:nvSpPr>
          <p:cNvPr id="3" name="Content Placeholder 2">
            <a:extLst>
              <a:ext uri="{FF2B5EF4-FFF2-40B4-BE49-F238E27FC236}">
                <a16:creationId xmlns:a16="http://schemas.microsoft.com/office/drawing/2014/main" id="{BBD0F1E9-274E-AF47-ABE7-36744ECD8746}"/>
              </a:ext>
            </a:extLst>
          </p:cNvPr>
          <p:cNvSpPr>
            <a:spLocks noGrp="1"/>
          </p:cNvSpPr>
          <p:nvPr>
            <p:ph idx="1"/>
          </p:nvPr>
        </p:nvSpPr>
        <p:spPr>
          <a:xfrm flipH="1">
            <a:off x="11353799" y="5876348"/>
            <a:ext cx="127321" cy="45719"/>
          </a:xfrm>
        </p:spPr>
        <p:txBody>
          <a:bodyPr>
            <a:normAutofit fontScale="25000" lnSpcReduction="20000"/>
          </a:bodyPr>
          <a:lstStyle/>
          <a:p>
            <a:endParaRPr lang="en-US" dirty="0"/>
          </a:p>
        </p:txBody>
      </p:sp>
      <p:pic>
        <p:nvPicPr>
          <p:cNvPr id="5" name="Picture 4">
            <a:extLst>
              <a:ext uri="{FF2B5EF4-FFF2-40B4-BE49-F238E27FC236}">
                <a16:creationId xmlns:a16="http://schemas.microsoft.com/office/drawing/2014/main" id="{C65743B5-DC1B-2345-B6C3-A9A52BD3141B}"/>
              </a:ext>
            </a:extLst>
          </p:cNvPr>
          <p:cNvPicPr>
            <a:picLocks noChangeAspect="1"/>
          </p:cNvPicPr>
          <p:nvPr/>
        </p:nvPicPr>
        <p:blipFill>
          <a:blip r:embed="rId2"/>
          <a:stretch>
            <a:fillRect/>
          </a:stretch>
        </p:blipFill>
        <p:spPr>
          <a:xfrm>
            <a:off x="1854360" y="1987550"/>
            <a:ext cx="4178300" cy="2324100"/>
          </a:xfrm>
          <a:prstGeom prst="rect">
            <a:avLst/>
          </a:prstGeom>
        </p:spPr>
      </p:pic>
      <p:pic>
        <p:nvPicPr>
          <p:cNvPr id="7" name="Picture 6">
            <a:extLst>
              <a:ext uri="{FF2B5EF4-FFF2-40B4-BE49-F238E27FC236}">
                <a16:creationId xmlns:a16="http://schemas.microsoft.com/office/drawing/2014/main" id="{5930E075-BEE3-AA42-8992-63A460F2D9FD}"/>
              </a:ext>
            </a:extLst>
          </p:cNvPr>
          <p:cNvPicPr>
            <a:picLocks noChangeAspect="1"/>
          </p:cNvPicPr>
          <p:nvPr/>
        </p:nvPicPr>
        <p:blipFill>
          <a:blip r:embed="rId3"/>
          <a:stretch>
            <a:fillRect/>
          </a:stretch>
        </p:blipFill>
        <p:spPr>
          <a:xfrm>
            <a:off x="6559550" y="1273867"/>
            <a:ext cx="4051300" cy="4648200"/>
          </a:xfrm>
          <a:prstGeom prst="rect">
            <a:avLst/>
          </a:prstGeom>
        </p:spPr>
      </p:pic>
    </p:spTree>
    <p:extLst>
      <p:ext uri="{BB962C8B-B14F-4D97-AF65-F5344CB8AC3E}">
        <p14:creationId xmlns:p14="http://schemas.microsoft.com/office/powerpoint/2010/main" val="28028253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B7CED-82A7-3941-AAE0-DD4660854093}"/>
              </a:ext>
            </a:extLst>
          </p:cNvPr>
          <p:cNvSpPr>
            <a:spLocks noGrp="1"/>
          </p:cNvSpPr>
          <p:nvPr>
            <p:ph type="title"/>
          </p:nvPr>
        </p:nvSpPr>
        <p:spPr>
          <a:xfrm>
            <a:off x="754380" y="48838"/>
            <a:ext cx="10515600" cy="1325563"/>
          </a:xfrm>
        </p:spPr>
        <p:txBody>
          <a:bodyPr/>
          <a:lstStyle/>
          <a:p>
            <a:r>
              <a:rPr lang="en-US" dirty="0">
                <a:solidFill>
                  <a:schemeClr val="bg1"/>
                </a:solidFill>
              </a:rPr>
              <a:t>  Co</a:t>
            </a:r>
            <a:r>
              <a:rPr lang="en-US" dirty="0"/>
              <a:t>mparing of likelihood and confidence</a:t>
            </a:r>
          </a:p>
        </p:txBody>
      </p:sp>
      <p:sp>
        <p:nvSpPr>
          <p:cNvPr id="4" name="Slide Number Placeholder 3">
            <a:extLst>
              <a:ext uri="{FF2B5EF4-FFF2-40B4-BE49-F238E27FC236}">
                <a16:creationId xmlns:a16="http://schemas.microsoft.com/office/drawing/2014/main" id="{17658479-AE1A-9546-8E19-D62E0ED5BD97}"/>
              </a:ext>
            </a:extLst>
          </p:cNvPr>
          <p:cNvSpPr>
            <a:spLocks noGrp="1"/>
          </p:cNvSpPr>
          <p:nvPr>
            <p:ph type="sldNum" sz="quarter" idx="12"/>
          </p:nvPr>
        </p:nvSpPr>
        <p:spPr/>
        <p:txBody>
          <a:bodyPr/>
          <a:lstStyle/>
          <a:p>
            <a:fld id="{D9F085D5-EC86-4F6A-B501-C1359CB39116}" type="slidenum">
              <a:rPr lang="en-GB" smtClean="0"/>
              <a:t>28</a:t>
            </a:fld>
            <a:endParaRPr lang="en-GB"/>
          </a:p>
        </p:txBody>
      </p:sp>
      <p:sp>
        <p:nvSpPr>
          <p:cNvPr id="3" name="Content Placeholder 2">
            <a:extLst>
              <a:ext uri="{FF2B5EF4-FFF2-40B4-BE49-F238E27FC236}">
                <a16:creationId xmlns:a16="http://schemas.microsoft.com/office/drawing/2014/main" id="{455507FF-912F-0648-A831-97B024F01745}"/>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A167B6AF-7858-FF44-9E09-44327A4E8AAA}"/>
              </a:ext>
            </a:extLst>
          </p:cNvPr>
          <p:cNvPicPr>
            <a:picLocks noChangeAspect="1"/>
          </p:cNvPicPr>
          <p:nvPr/>
        </p:nvPicPr>
        <p:blipFill>
          <a:blip r:embed="rId2"/>
          <a:stretch>
            <a:fillRect/>
          </a:stretch>
        </p:blipFill>
        <p:spPr>
          <a:xfrm>
            <a:off x="2070100" y="1161247"/>
            <a:ext cx="8051800" cy="4914900"/>
          </a:xfrm>
          <a:prstGeom prst="rect">
            <a:avLst/>
          </a:prstGeom>
        </p:spPr>
      </p:pic>
    </p:spTree>
    <p:extLst>
      <p:ext uri="{BB962C8B-B14F-4D97-AF65-F5344CB8AC3E}">
        <p14:creationId xmlns:p14="http://schemas.microsoft.com/office/powerpoint/2010/main" val="27833550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7F0FF5-925D-B64F-BA9B-B89218723A9A}"/>
              </a:ext>
            </a:extLst>
          </p:cNvPr>
          <p:cNvSpPr>
            <a:spLocks noGrp="1"/>
          </p:cNvSpPr>
          <p:nvPr>
            <p:ph type="title"/>
          </p:nvPr>
        </p:nvSpPr>
        <p:spPr>
          <a:xfrm>
            <a:off x="838200" y="0"/>
            <a:ext cx="10515600" cy="1325563"/>
          </a:xfrm>
        </p:spPr>
        <p:txBody>
          <a:bodyPr>
            <a:normAutofit/>
          </a:bodyPr>
          <a:lstStyle/>
          <a:p>
            <a:r>
              <a:rPr lang="en-US" sz="3200" dirty="0">
                <a:solidFill>
                  <a:schemeClr val="bg1"/>
                </a:solidFill>
              </a:rPr>
              <a:t>CLO</a:t>
            </a:r>
            <a:r>
              <a:rPr lang="en-US" sz="3200" dirty="0"/>
              <a:t>SING REMARKS </a:t>
            </a:r>
            <a:r>
              <a:rPr lang="en-US" sz="2800" dirty="0"/>
              <a:t>(beyond ”it all depends on something”)</a:t>
            </a:r>
            <a:endParaRPr lang="en-US" sz="3200" dirty="0"/>
          </a:p>
        </p:txBody>
      </p:sp>
      <p:sp>
        <p:nvSpPr>
          <p:cNvPr id="4" name="Slide Number Placeholder 3">
            <a:extLst>
              <a:ext uri="{FF2B5EF4-FFF2-40B4-BE49-F238E27FC236}">
                <a16:creationId xmlns:a16="http://schemas.microsoft.com/office/drawing/2014/main" id="{790A4E7B-BBBE-9E41-AF7F-A7DAA32BCE41}"/>
              </a:ext>
            </a:extLst>
          </p:cNvPr>
          <p:cNvSpPr>
            <a:spLocks noGrp="1"/>
          </p:cNvSpPr>
          <p:nvPr>
            <p:ph type="sldNum" sz="quarter" idx="12"/>
          </p:nvPr>
        </p:nvSpPr>
        <p:spPr/>
        <p:txBody>
          <a:bodyPr/>
          <a:lstStyle/>
          <a:p>
            <a:fld id="{D9F085D5-EC86-4F6A-B501-C1359CB39116}" type="slidenum">
              <a:rPr lang="en-GB" smtClean="0"/>
              <a:t>29</a:t>
            </a:fld>
            <a:endParaRPr lang="en-GB"/>
          </a:p>
        </p:txBody>
      </p:sp>
      <p:sp>
        <p:nvSpPr>
          <p:cNvPr id="3" name="Rectangle 2">
            <a:extLst>
              <a:ext uri="{FF2B5EF4-FFF2-40B4-BE49-F238E27FC236}">
                <a16:creationId xmlns:a16="http://schemas.microsoft.com/office/drawing/2014/main" id="{6DABF943-AFFC-A64E-8A53-8EEAD4CCEDCF}"/>
              </a:ext>
            </a:extLst>
          </p:cNvPr>
          <p:cNvSpPr/>
          <p:nvPr/>
        </p:nvSpPr>
        <p:spPr>
          <a:xfrm>
            <a:off x="1358899" y="1079500"/>
            <a:ext cx="8078951" cy="4093428"/>
          </a:xfrm>
          <a:prstGeom prst="rect">
            <a:avLst/>
          </a:prstGeom>
        </p:spPr>
        <p:txBody>
          <a:bodyPr wrap="square">
            <a:spAutoFit/>
          </a:bodyPr>
          <a:lstStyle/>
          <a:p>
            <a:pPr marL="457200" indent="-457200">
              <a:spcBef>
                <a:spcPts val="600"/>
              </a:spcBef>
              <a:buFont typeface="Arial" panose="020B0604020202020204" pitchFamily="34" charset="0"/>
              <a:buChar char="•"/>
            </a:pPr>
            <a:r>
              <a:rPr lang="en-US" sz="2400" dirty="0"/>
              <a:t>Risk management is the state of the art – the product of the likelihood of an event and its consequences</a:t>
            </a:r>
          </a:p>
          <a:p>
            <a:pPr marL="457200" indent="-457200">
              <a:spcBef>
                <a:spcPts val="600"/>
              </a:spcBef>
              <a:buFont typeface="Arial" panose="020B0604020202020204" pitchFamily="34" charset="0"/>
              <a:buChar char="•"/>
            </a:pPr>
            <a:r>
              <a:rPr lang="en-US" sz="2400" dirty="0"/>
              <a:t>Climate impacts drive climate consequences wherein damages (and occasionally benefits) are produced</a:t>
            </a:r>
          </a:p>
          <a:p>
            <a:pPr marL="457200" indent="-457200">
              <a:spcBef>
                <a:spcPts val="600"/>
              </a:spcBef>
              <a:buFont typeface="Arial" panose="020B0604020202020204" pitchFamily="34" charset="0"/>
              <a:buChar char="•"/>
            </a:pPr>
            <a:r>
              <a:rPr lang="en-US" sz="2400" dirty="0"/>
              <a:t>Mitigation can reduce likelihoods by delaying impacts</a:t>
            </a:r>
          </a:p>
          <a:p>
            <a:pPr marL="457200" indent="-457200">
              <a:spcBef>
                <a:spcPts val="600"/>
              </a:spcBef>
              <a:buFont typeface="Arial" panose="020B0604020202020204" pitchFamily="34" charset="0"/>
              <a:buChar char="•"/>
            </a:pPr>
            <a:r>
              <a:rPr lang="en-US" sz="2400" dirty="0"/>
              <a:t>Adaptation can reduce consequences by reducing vulnerabilities of exposure, but it can be  overwhelmed during extremes events</a:t>
            </a:r>
          </a:p>
          <a:p>
            <a:pPr marL="457200" indent="-457200">
              <a:spcBef>
                <a:spcPts val="600"/>
              </a:spcBef>
              <a:buFont typeface="Arial" panose="020B0604020202020204" pitchFamily="34" charset="0"/>
              <a:buChar char="•"/>
            </a:pPr>
            <a:r>
              <a:rPr lang="en-US" sz="2400" dirty="0"/>
              <a:t>Mitigation and adaptation cannot completely eliminate risk leaving residual consequences that can be very large</a:t>
            </a:r>
          </a:p>
        </p:txBody>
      </p:sp>
      <p:sp>
        <p:nvSpPr>
          <p:cNvPr id="6" name="Content Placeholder 5">
            <a:extLst>
              <a:ext uri="{FF2B5EF4-FFF2-40B4-BE49-F238E27FC236}">
                <a16:creationId xmlns:a16="http://schemas.microsoft.com/office/drawing/2014/main" id="{8037CFF8-7F13-B647-8243-1E52961824E4}"/>
              </a:ext>
            </a:extLst>
          </p:cNvPr>
          <p:cNvSpPr>
            <a:spLocks noGrp="1"/>
          </p:cNvSpPr>
          <p:nvPr>
            <p:ph idx="1"/>
          </p:nvPr>
        </p:nvSpPr>
        <p:spPr/>
        <p:txBody>
          <a:bodyPr/>
          <a:lstStyle/>
          <a:p>
            <a:endParaRPr lang="en-US"/>
          </a:p>
        </p:txBody>
      </p:sp>
      <p:pic>
        <p:nvPicPr>
          <p:cNvPr id="7" name="Picture 6">
            <a:extLst>
              <a:ext uri="{FF2B5EF4-FFF2-40B4-BE49-F238E27FC236}">
                <a16:creationId xmlns:a16="http://schemas.microsoft.com/office/drawing/2014/main" id="{272B25C9-8661-3E4D-B95A-98FC7F6355AE}"/>
              </a:ext>
            </a:extLst>
          </p:cNvPr>
          <p:cNvPicPr>
            <a:picLocks noChangeAspect="1"/>
          </p:cNvPicPr>
          <p:nvPr/>
        </p:nvPicPr>
        <p:blipFill>
          <a:blip r:embed="rId2"/>
          <a:stretch>
            <a:fillRect/>
          </a:stretch>
        </p:blipFill>
        <p:spPr>
          <a:xfrm>
            <a:off x="8958975" y="1894314"/>
            <a:ext cx="2235200" cy="2463800"/>
          </a:xfrm>
          <a:prstGeom prst="rect">
            <a:avLst/>
          </a:prstGeom>
        </p:spPr>
      </p:pic>
    </p:spTree>
    <p:extLst>
      <p:ext uri="{BB962C8B-B14F-4D97-AF65-F5344CB8AC3E}">
        <p14:creationId xmlns:p14="http://schemas.microsoft.com/office/powerpoint/2010/main" val="1425683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7AF01-9403-8B45-9B3D-54F69C904653}"/>
              </a:ext>
            </a:extLst>
          </p:cNvPr>
          <p:cNvSpPr>
            <a:spLocks noGrp="1"/>
          </p:cNvSpPr>
          <p:nvPr>
            <p:ph type="title"/>
          </p:nvPr>
        </p:nvSpPr>
        <p:spPr>
          <a:xfrm>
            <a:off x="756139" y="0"/>
            <a:ext cx="10515600" cy="1325563"/>
          </a:xfrm>
        </p:spPr>
        <p:txBody>
          <a:bodyPr/>
          <a:lstStyle/>
          <a:p>
            <a:r>
              <a:rPr lang="en-US" dirty="0">
                <a:solidFill>
                  <a:schemeClr val="bg1"/>
                </a:solidFill>
              </a:rPr>
              <a:t>Sub</a:t>
            </a:r>
            <a:r>
              <a:rPr lang="en-US" dirty="0"/>
              <a:t>mitting Questions</a:t>
            </a:r>
          </a:p>
        </p:txBody>
      </p:sp>
      <p:sp>
        <p:nvSpPr>
          <p:cNvPr id="3" name="Content Placeholder 2">
            <a:extLst>
              <a:ext uri="{FF2B5EF4-FFF2-40B4-BE49-F238E27FC236}">
                <a16:creationId xmlns:a16="http://schemas.microsoft.com/office/drawing/2014/main" id="{8046BCC2-1252-644F-A5FE-9BA98B69FA5F}"/>
              </a:ext>
            </a:extLst>
          </p:cNvPr>
          <p:cNvSpPr>
            <a:spLocks noGrp="1"/>
          </p:cNvSpPr>
          <p:nvPr>
            <p:ph idx="1"/>
          </p:nvPr>
        </p:nvSpPr>
        <p:spPr/>
        <p:txBody>
          <a:bodyPr>
            <a:normAutofit/>
          </a:bodyPr>
          <a:lstStyle/>
          <a:p>
            <a:endParaRPr lang="en-US" dirty="0"/>
          </a:p>
          <a:p>
            <a:r>
              <a:rPr lang="en-US" dirty="0"/>
              <a:t>Submit questions in the chat.  I will try to address questions after 10-minute intervals. We will also do a verbal Q&amp;A once the material has been presented.</a:t>
            </a:r>
          </a:p>
          <a:p>
            <a:r>
              <a:rPr lang="en-US" dirty="0"/>
              <a:t>Slides will be available from the NEED website: https://needecon.org/delivered_presentations.php.</a:t>
            </a:r>
          </a:p>
          <a:p>
            <a:pPr marL="0" indent="0">
              <a:buNone/>
            </a:pPr>
            <a:br>
              <a:rPr lang="en-US" dirty="0"/>
            </a:br>
            <a:br>
              <a:rPr lang="en-US" dirty="0"/>
            </a:br>
            <a:endParaRPr lang="en-US" dirty="0"/>
          </a:p>
        </p:txBody>
      </p:sp>
      <p:sp>
        <p:nvSpPr>
          <p:cNvPr id="4" name="Slide Number Placeholder 3">
            <a:extLst>
              <a:ext uri="{FF2B5EF4-FFF2-40B4-BE49-F238E27FC236}">
                <a16:creationId xmlns:a16="http://schemas.microsoft.com/office/drawing/2014/main" id="{E06E0C3F-F683-7649-B9E6-AA5563106E18}"/>
              </a:ext>
            </a:extLst>
          </p:cNvPr>
          <p:cNvSpPr>
            <a:spLocks noGrp="1"/>
          </p:cNvSpPr>
          <p:nvPr>
            <p:ph type="sldNum" sz="quarter" idx="12"/>
          </p:nvPr>
        </p:nvSpPr>
        <p:spPr/>
        <p:txBody>
          <a:bodyPr/>
          <a:lstStyle/>
          <a:p>
            <a:fld id="{D9F085D5-EC86-4F6A-B501-C1359CB39116}" type="slidenum">
              <a:rPr lang="en-GB" smtClean="0"/>
              <a:t>3</a:t>
            </a:fld>
            <a:endParaRPr lang="en-GB"/>
          </a:p>
        </p:txBody>
      </p:sp>
    </p:spTree>
    <p:extLst>
      <p:ext uri="{BB962C8B-B14F-4D97-AF65-F5344CB8AC3E}">
        <p14:creationId xmlns:p14="http://schemas.microsoft.com/office/powerpoint/2010/main" val="27701839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CD21F3-8F93-80DC-2011-B69BCD4810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DA67BB-C318-4A96-5FEC-23D8D1BEDC40}"/>
              </a:ext>
            </a:extLst>
          </p:cNvPr>
          <p:cNvSpPr>
            <a:spLocks noGrp="1"/>
          </p:cNvSpPr>
          <p:nvPr>
            <p:ph type="title"/>
          </p:nvPr>
        </p:nvSpPr>
        <p:spPr>
          <a:xfrm>
            <a:off x="662355" y="0"/>
            <a:ext cx="10515600" cy="1325563"/>
          </a:xfrm>
        </p:spPr>
        <p:txBody>
          <a:bodyPr/>
          <a:lstStyle/>
          <a:p>
            <a:r>
              <a:rPr lang="en-US" dirty="0"/>
              <a:t> </a:t>
            </a:r>
            <a:r>
              <a:rPr lang="en-US" dirty="0">
                <a:solidFill>
                  <a:schemeClr val="bg1"/>
                </a:solidFill>
              </a:rPr>
              <a:t>         </a:t>
            </a:r>
            <a:r>
              <a:rPr lang="en-US" dirty="0"/>
              <a:t>Thank you!</a:t>
            </a:r>
          </a:p>
        </p:txBody>
      </p:sp>
      <p:sp>
        <p:nvSpPr>
          <p:cNvPr id="3" name="Content Placeholder 2">
            <a:extLst>
              <a:ext uri="{FF2B5EF4-FFF2-40B4-BE49-F238E27FC236}">
                <a16:creationId xmlns:a16="http://schemas.microsoft.com/office/drawing/2014/main" id="{59D23864-37C2-0B40-708C-FB3DA51B0586}"/>
              </a:ext>
            </a:extLst>
          </p:cNvPr>
          <p:cNvSpPr>
            <a:spLocks noGrp="1"/>
          </p:cNvSpPr>
          <p:nvPr>
            <p:ph idx="1"/>
          </p:nvPr>
        </p:nvSpPr>
        <p:spPr>
          <a:xfrm>
            <a:off x="838200" y="662781"/>
            <a:ext cx="10515600" cy="5624946"/>
          </a:xfrm>
        </p:spPr>
        <p:txBody>
          <a:bodyPr>
            <a:normAutofit/>
          </a:bodyPr>
          <a:lstStyle/>
          <a:p>
            <a:pPr marL="0" indent="0" algn="ctr">
              <a:buNone/>
            </a:pPr>
            <a:endParaRPr lang="en-US" sz="6000" dirty="0"/>
          </a:p>
          <a:p>
            <a:pPr marL="0" indent="0" algn="ctr">
              <a:buNone/>
            </a:pPr>
            <a:endParaRPr lang="en-US" dirty="0"/>
          </a:p>
          <a:p>
            <a:pPr marL="0" indent="0" algn="ctr">
              <a:buNone/>
            </a:pPr>
            <a:endParaRPr lang="en-US" dirty="0"/>
          </a:p>
          <a:p>
            <a:pPr marL="0" indent="0" algn="ctr">
              <a:buNone/>
            </a:pPr>
            <a:r>
              <a:rPr lang="en-US" sz="3600" dirty="0"/>
              <a:t>Gary Yohe, LLC</a:t>
            </a:r>
          </a:p>
          <a:p>
            <a:pPr marL="0" indent="0" algn="ctr">
              <a:buNone/>
            </a:pPr>
            <a:r>
              <a:rPr lang="en-US" dirty="0">
                <a:hlinkClick r:id="rId2"/>
              </a:rPr>
              <a:t>gyohe@Wesleyan.edu</a:t>
            </a:r>
            <a:endParaRPr lang="en-US" dirty="0"/>
          </a:p>
          <a:p>
            <a:pPr marL="0" indent="0" algn="ctr">
              <a:buNone/>
            </a:pPr>
            <a:r>
              <a:rPr lang="en-US" dirty="0"/>
              <a:t>climatecafe.substack.com</a:t>
            </a:r>
          </a:p>
          <a:p>
            <a:pPr marL="0" indent="0" algn="ctr">
              <a:buNone/>
            </a:pPr>
            <a:endParaRPr lang="en-US" dirty="0"/>
          </a:p>
          <a:p>
            <a:pPr marL="0" indent="0" algn="ctr">
              <a:buNone/>
            </a:pPr>
            <a:endParaRPr lang="en-US" dirty="0"/>
          </a:p>
          <a:p>
            <a:pPr marL="0" indent="0" algn="ctr">
              <a:buNone/>
            </a:pPr>
            <a:r>
              <a:rPr lang="en-US" dirty="0"/>
              <a:t>Contact NEED: </a:t>
            </a:r>
            <a:r>
              <a:rPr lang="en-US" dirty="0">
                <a:hlinkClick r:id="rId3"/>
              </a:rPr>
              <a:t>info@NEEDEcon.org</a:t>
            </a:r>
            <a:endParaRPr lang="en-US" dirty="0"/>
          </a:p>
          <a:p>
            <a:pPr marL="0" indent="0" algn="ctr">
              <a:buNone/>
            </a:pPr>
            <a:endParaRPr lang="en-US" u="sng" dirty="0"/>
          </a:p>
          <a:p>
            <a:pPr marL="0" indent="0" algn="ctr">
              <a:buNone/>
            </a:pPr>
            <a:endParaRPr lang="en-US" dirty="0"/>
          </a:p>
        </p:txBody>
      </p:sp>
      <p:sp>
        <p:nvSpPr>
          <p:cNvPr id="4" name="Slide Number Placeholder 3">
            <a:extLst>
              <a:ext uri="{FF2B5EF4-FFF2-40B4-BE49-F238E27FC236}">
                <a16:creationId xmlns:a16="http://schemas.microsoft.com/office/drawing/2014/main" id="{9BD429E8-4123-07C8-6829-12BA2D2D90EB}"/>
              </a:ext>
            </a:extLst>
          </p:cNvPr>
          <p:cNvSpPr>
            <a:spLocks noGrp="1"/>
          </p:cNvSpPr>
          <p:nvPr>
            <p:ph type="sldNum" sz="quarter" idx="12"/>
          </p:nvPr>
        </p:nvSpPr>
        <p:spPr/>
        <p:txBody>
          <a:bodyPr/>
          <a:lstStyle/>
          <a:p>
            <a:fld id="{D9F085D5-EC86-4F6A-B501-C1359CB39116}" type="slidenum">
              <a:rPr lang="en-GB" smtClean="0"/>
              <a:t>30</a:t>
            </a:fld>
            <a:endParaRPr lang="en-GB" dirty="0"/>
          </a:p>
        </p:txBody>
      </p:sp>
    </p:spTree>
    <p:extLst>
      <p:ext uri="{BB962C8B-B14F-4D97-AF65-F5344CB8AC3E}">
        <p14:creationId xmlns:p14="http://schemas.microsoft.com/office/powerpoint/2010/main" val="9775301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998E1-7FAE-8441-AF6B-31093C232CB2}"/>
              </a:ext>
            </a:extLst>
          </p:cNvPr>
          <p:cNvSpPr>
            <a:spLocks noGrp="1"/>
          </p:cNvSpPr>
          <p:nvPr>
            <p:ph type="title"/>
          </p:nvPr>
        </p:nvSpPr>
        <p:spPr/>
        <p:txBody>
          <a:bodyPr>
            <a:normAutofit/>
          </a:bodyPr>
          <a:lstStyle/>
          <a:p>
            <a:r>
              <a:rPr lang="en-US" sz="3600" b="1" dirty="0">
                <a:solidFill>
                  <a:schemeClr val="bg1"/>
                </a:solidFill>
                <a:latin typeface="+mn-lt"/>
              </a:rPr>
              <a:t>Tim</a:t>
            </a:r>
            <a:r>
              <a:rPr lang="en-US" sz="3600" b="1" dirty="0">
                <a:latin typeface="+mn-lt"/>
              </a:rPr>
              <a:t>e for questions</a:t>
            </a:r>
          </a:p>
        </p:txBody>
      </p:sp>
      <p:sp>
        <p:nvSpPr>
          <p:cNvPr id="3" name="Content Placeholder 2">
            <a:extLst>
              <a:ext uri="{FF2B5EF4-FFF2-40B4-BE49-F238E27FC236}">
                <a16:creationId xmlns:a16="http://schemas.microsoft.com/office/drawing/2014/main" id="{16CFE0E9-A7E0-0D43-AF5A-9391268CE236}"/>
              </a:ext>
            </a:extLst>
          </p:cNvPr>
          <p:cNvSpPr>
            <a:spLocks noGrp="1"/>
          </p:cNvSpPr>
          <p:nvPr>
            <p:ph idx="1"/>
          </p:nvPr>
        </p:nvSpPr>
        <p:spPr>
          <a:xfrm>
            <a:off x="838200" y="1325563"/>
            <a:ext cx="10515600" cy="4596505"/>
          </a:xfrm>
        </p:spPr>
        <p:txBody>
          <a:bodyPr/>
          <a:lstStyle/>
          <a:p>
            <a:r>
              <a:rPr lang="en-US" dirty="0"/>
              <a:t>About the talk</a:t>
            </a:r>
          </a:p>
          <a:p>
            <a:r>
              <a:rPr lang="en-US" dirty="0"/>
              <a:t>About recent events with regard to confidence about climate change risk findings</a:t>
            </a:r>
          </a:p>
          <a:p>
            <a:r>
              <a:rPr lang="en-US" dirty="0"/>
              <a:t>About defending science in a hostile world</a:t>
            </a:r>
          </a:p>
          <a:p>
            <a:r>
              <a:rPr lang="en-US" dirty="0"/>
              <a:t>About the difference between hope v optimism</a:t>
            </a:r>
          </a:p>
          <a:p>
            <a:r>
              <a:rPr lang="en-US" dirty="0"/>
              <a:t>About scientists’ responsibilities to carry on</a:t>
            </a:r>
          </a:p>
          <a:p>
            <a:r>
              <a:rPr lang="en-US" dirty="0"/>
              <a:t>About science consumers’ responsibilities in assessing and processing climate science uncertainties and climate change risks</a:t>
            </a:r>
          </a:p>
        </p:txBody>
      </p:sp>
    </p:spTree>
    <p:extLst>
      <p:ext uri="{BB962C8B-B14F-4D97-AF65-F5344CB8AC3E}">
        <p14:creationId xmlns:p14="http://schemas.microsoft.com/office/powerpoint/2010/main" val="32860644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F3A651-5CD4-21BD-66B6-962DB2A507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AF11B1-9CED-67C2-8193-A175C5CA4712}"/>
              </a:ext>
            </a:extLst>
          </p:cNvPr>
          <p:cNvSpPr>
            <a:spLocks noGrp="1"/>
          </p:cNvSpPr>
          <p:nvPr>
            <p:ph type="title"/>
          </p:nvPr>
        </p:nvSpPr>
        <p:spPr>
          <a:xfrm>
            <a:off x="662355" y="0"/>
            <a:ext cx="10515600" cy="1325563"/>
          </a:xfrm>
        </p:spPr>
        <p:txBody>
          <a:bodyPr/>
          <a:lstStyle/>
          <a:p>
            <a:r>
              <a:rPr lang="en-US" dirty="0"/>
              <a:t> </a:t>
            </a:r>
            <a:r>
              <a:rPr lang="en-US" dirty="0">
                <a:solidFill>
                  <a:schemeClr val="bg1"/>
                </a:solidFill>
              </a:rPr>
              <a:t>Tha</a:t>
            </a:r>
            <a:r>
              <a:rPr lang="en-US" dirty="0"/>
              <a:t>nk you!</a:t>
            </a:r>
          </a:p>
        </p:txBody>
      </p:sp>
      <p:sp>
        <p:nvSpPr>
          <p:cNvPr id="3" name="Content Placeholder 2">
            <a:extLst>
              <a:ext uri="{FF2B5EF4-FFF2-40B4-BE49-F238E27FC236}">
                <a16:creationId xmlns:a16="http://schemas.microsoft.com/office/drawing/2014/main" id="{1C1165EA-B324-2E49-5733-8DDA3CEEDA13}"/>
              </a:ext>
            </a:extLst>
          </p:cNvPr>
          <p:cNvSpPr>
            <a:spLocks noGrp="1"/>
          </p:cNvSpPr>
          <p:nvPr>
            <p:ph idx="1"/>
          </p:nvPr>
        </p:nvSpPr>
        <p:spPr>
          <a:xfrm>
            <a:off x="838200" y="662781"/>
            <a:ext cx="10515600" cy="5624946"/>
          </a:xfrm>
        </p:spPr>
        <p:txBody>
          <a:bodyPr>
            <a:normAutofit fontScale="85000" lnSpcReduction="20000"/>
          </a:bodyPr>
          <a:lstStyle/>
          <a:p>
            <a:pPr marL="0" indent="0" algn="ctr">
              <a:buNone/>
            </a:pPr>
            <a:endParaRPr lang="en-US" sz="6000" dirty="0"/>
          </a:p>
          <a:p>
            <a:pPr marL="0" indent="0" algn="ctr">
              <a:buNone/>
            </a:pPr>
            <a:r>
              <a:rPr lang="en-US" sz="6500" dirty="0"/>
              <a:t>Any Questions?</a:t>
            </a:r>
          </a:p>
          <a:p>
            <a:pPr marL="0" indent="0" algn="ctr">
              <a:buNone/>
            </a:pPr>
            <a:endParaRPr lang="en-US" dirty="0"/>
          </a:p>
          <a:p>
            <a:pPr marL="0" indent="0" algn="ctr">
              <a:buNone/>
            </a:pPr>
            <a:endParaRPr lang="en-US" dirty="0"/>
          </a:p>
          <a:p>
            <a:pPr marL="0" indent="0" algn="ctr">
              <a:buNone/>
            </a:pPr>
            <a:r>
              <a:rPr lang="en-US" dirty="0">
                <a:hlinkClick r:id="rId2"/>
              </a:rPr>
              <a:t>www.NEEDEcon.org</a:t>
            </a:r>
            <a:endParaRPr lang="en-US" dirty="0"/>
          </a:p>
          <a:p>
            <a:pPr marL="0" indent="0" algn="ctr">
              <a:buNone/>
            </a:pPr>
            <a:r>
              <a:rPr lang="en-US" dirty="0"/>
              <a:t>Gary Yohe</a:t>
            </a:r>
          </a:p>
          <a:p>
            <a:pPr marL="0" indent="0" algn="ctr">
              <a:buNone/>
            </a:pPr>
            <a:r>
              <a:rPr lang="en-US" dirty="0">
                <a:hlinkClick r:id="rId3"/>
              </a:rPr>
              <a:t>gyohe@wesleyan.edu</a:t>
            </a:r>
            <a:endParaRPr lang="en-US" dirty="0"/>
          </a:p>
          <a:p>
            <a:pPr marL="0" indent="0" algn="ctr">
              <a:buNone/>
            </a:pPr>
            <a:endParaRPr lang="en-US" dirty="0"/>
          </a:p>
          <a:p>
            <a:pPr marL="0" indent="0" algn="ctr">
              <a:buNone/>
            </a:pPr>
            <a:r>
              <a:rPr lang="en-US" dirty="0"/>
              <a:t>Contact NEED: </a:t>
            </a:r>
            <a:r>
              <a:rPr lang="en-US" dirty="0">
                <a:hlinkClick r:id="rId4"/>
              </a:rPr>
              <a:t>info@NEEDEcon.org</a:t>
            </a:r>
            <a:endParaRPr lang="en-US" dirty="0"/>
          </a:p>
          <a:p>
            <a:pPr marL="0" indent="0" algn="ctr">
              <a:buNone/>
            </a:pPr>
            <a:endParaRPr lang="en-US" dirty="0"/>
          </a:p>
          <a:p>
            <a:pPr marL="0" indent="0" algn="ctr">
              <a:buNone/>
            </a:pPr>
            <a:r>
              <a:rPr lang="en-US" dirty="0"/>
              <a:t>Submit a testimonial:  </a:t>
            </a:r>
            <a:r>
              <a:rPr lang="en-US" u="sng" dirty="0">
                <a:hlinkClick r:id="rId5"/>
              </a:rPr>
              <a:t>www.NEEDEcon.org/testimonials.php</a:t>
            </a:r>
            <a:endParaRPr lang="en-US" u="sng" dirty="0"/>
          </a:p>
          <a:p>
            <a:pPr marL="0" indent="0" algn="ctr">
              <a:buNone/>
            </a:pPr>
            <a:endParaRPr lang="en-US" u="sng" dirty="0"/>
          </a:p>
          <a:p>
            <a:pPr marL="0" indent="0" algn="ctr">
              <a:buNone/>
            </a:pPr>
            <a:r>
              <a:rPr lang="en-US" dirty="0"/>
              <a:t>Become a Friend of NEED:  </a:t>
            </a:r>
            <a:r>
              <a:rPr lang="en-US" dirty="0" err="1"/>
              <a:t>www.NEEDEcon.org</a:t>
            </a:r>
            <a:r>
              <a:rPr lang="en-US" dirty="0"/>
              <a:t>/friend.php</a:t>
            </a:r>
          </a:p>
          <a:p>
            <a:pPr marL="0" indent="0" algn="ctr">
              <a:buNone/>
            </a:pPr>
            <a:endParaRPr lang="en-US" dirty="0"/>
          </a:p>
        </p:txBody>
      </p:sp>
      <p:sp>
        <p:nvSpPr>
          <p:cNvPr id="4" name="Slide Number Placeholder 3">
            <a:extLst>
              <a:ext uri="{FF2B5EF4-FFF2-40B4-BE49-F238E27FC236}">
                <a16:creationId xmlns:a16="http://schemas.microsoft.com/office/drawing/2014/main" id="{CAFE46AC-3A54-6A6C-7261-25515DE90513}"/>
              </a:ext>
            </a:extLst>
          </p:cNvPr>
          <p:cNvSpPr>
            <a:spLocks noGrp="1"/>
          </p:cNvSpPr>
          <p:nvPr>
            <p:ph type="sldNum" sz="quarter" idx="12"/>
          </p:nvPr>
        </p:nvSpPr>
        <p:spPr/>
        <p:txBody>
          <a:bodyPr/>
          <a:lstStyle/>
          <a:p>
            <a:fld id="{D9F085D5-EC86-4F6A-B501-C1359CB39116}" type="slidenum">
              <a:rPr lang="en-GB" smtClean="0"/>
              <a:t>32</a:t>
            </a:fld>
            <a:endParaRPr lang="en-GB" dirty="0"/>
          </a:p>
        </p:txBody>
      </p:sp>
    </p:spTree>
    <p:extLst>
      <p:ext uri="{BB962C8B-B14F-4D97-AF65-F5344CB8AC3E}">
        <p14:creationId xmlns:p14="http://schemas.microsoft.com/office/powerpoint/2010/main" val="28400098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90B5E-568C-E445-B12B-30720AF161BA}"/>
              </a:ext>
            </a:extLst>
          </p:cNvPr>
          <p:cNvSpPr>
            <a:spLocks noGrp="1"/>
          </p:cNvSpPr>
          <p:nvPr>
            <p:ph type="title"/>
          </p:nvPr>
        </p:nvSpPr>
        <p:spPr/>
        <p:txBody>
          <a:bodyPr>
            <a:normAutofit/>
          </a:bodyPr>
          <a:lstStyle/>
          <a:p>
            <a:r>
              <a:rPr lang="en-US" sz="3200" dirty="0">
                <a:solidFill>
                  <a:schemeClr val="bg1"/>
                </a:solidFill>
              </a:rPr>
              <a:t>Res</a:t>
            </a:r>
            <a:r>
              <a:rPr lang="en-US" sz="3200" dirty="0"/>
              <a:t>erve slides </a:t>
            </a:r>
          </a:p>
        </p:txBody>
      </p:sp>
      <p:sp>
        <p:nvSpPr>
          <p:cNvPr id="3" name="Content Placeholder 2">
            <a:extLst>
              <a:ext uri="{FF2B5EF4-FFF2-40B4-BE49-F238E27FC236}">
                <a16:creationId xmlns:a16="http://schemas.microsoft.com/office/drawing/2014/main" id="{40918C98-16FF-4142-9F64-5A352CBC7A64}"/>
              </a:ext>
            </a:extLst>
          </p:cNvPr>
          <p:cNvSpPr>
            <a:spLocks noGrp="1"/>
          </p:cNvSpPr>
          <p:nvPr>
            <p:ph idx="1"/>
          </p:nvPr>
        </p:nvSpPr>
        <p:spPr/>
        <p:txBody>
          <a:bodyPr/>
          <a:lstStyle/>
          <a:p>
            <a:r>
              <a:rPr lang="en-US" dirty="0"/>
              <a:t>Science success story – slides 34 &amp; 35</a:t>
            </a:r>
          </a:p>
          <a:p>
            <a:r>
              <a:rPr lang="en-US" dirty="0"/>
              <a:t>Story about RCP8.5 – slide 36</a:t>
            </a:r>
          </a:p>
          <a:p>
            <a:r>
              <a:rPr lang="en-US" dirty="0"/>
              <a:t>San Francisco SLR response – slides 37-41</a:t>
            </a:r>
          </a:p>
        </p:txBody>
      </p:sp>
      <p:sp>
        <p:nvSpPr>
          <p:cNvPr id="4" name="Slide Number Placeholder 3">
            <a:extLst>
              <a:ext uri="{FF2B5EF4-FFF2-40B4-BE49-F238E27FC236}">
                <a16:creationId xmlns:a16="http://schemas.microsoft.com/office/drawing/2014/main" id="{91B73DF0-0185-0A4C-A5DE-E8B76C1D4E12}"/>
              </a:ext>
            </a:extLst>
          </p:cNvPr>
          <p:cNvSpPr>
            <a:spLocks noGrp="1"/>
          </p:cNvSpPr>
          <p:nvPr>
            <p:ph type="sldNum" sz="quarter" idx="12"/>
          </p:nvPr>
        </p:nvSpPr>
        <p:spPr/>
        <p:txBody>
          <a:bodyPr/>
          <a:lstStyle/>
          <a:p>
            <a:fld id="{D9F085D5-EC86-4F6A-B501-C1359CB39116}" type="slidenum">
              <a:rPr lang="en-GB" smtClean="0"/>
              <a:t>33</a:t>
            </a:fld>
            <a:endParaRPr lang="en-GB"/>
          </a:p>
        </p:txBody>
      </p:sp>
    </p:spTree>
    <p:extLst>
      <p:ext uri="{BB962C8B-B14F-4D97-AF65-F5344CB8AC3E}">
        <p14:creationId xmlns:p14="http://schemas.microsoft.com/office/powerpoint/2010/main" val="35510698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2F1EA-A864-A945-B5F3-880929C217CC}"/>
              </a:ext>
            </a:extLst>
          </p:cNvPr>
          <p:cNvSpPr>
            <a:spLocks noGrp="1"/>
          </p:cNvSpPr>
          <p:nvPr>
            <p:ph type="title"/>
          </p:nvPr>
        </p:nvSpPr>
        <p:spPr>
          <a:xfrm>
            <a:off x="609600" y="0"/>
            <a:ext cx="10744200" cy="1325563"/>
          </a:xfrm>
        </p:spPr>
        <p:txBody>
          <a:bodyPr>
            <a:normAutofit/>
          </a:bodyPr>
          <a:lstStyle/>
          <a:p>
            <a:r>
              <a:rPr lang="en-US" sz="3600" dirty="0"/>
              <a:t>   </a:t>
            </a:r>
            <a:r>
              <a:rPr lang="en-US" sz="3200" dirty="0">
                <a:solidFill>
                  <a:schemeClr val="bg1"/>
                </a:solidFill>
              </a:rPr>
              <a:t>An </a:t>
            </a:r>
            <a:r>
              <a:rPr lang="en-US" sz="3200" dirty="0"/>
              <a:t>example of a new science success story </a:t>
            </a:r>
            <a:endParaRPr lang="en-US" sz="3200" b="1" dirty="0">
              <a:latin typeface="+mn-lt"/>
            </a:endParaRPr>
          </a:p>
        </p:txBody>
      </p:sp>
      <p:sp>
        <p:nvSpPr>
          <p:cNvPr id="3" name="Content Placeholder 2">
            <a:extLst>
              <a:ext uri="{FF2B5EF4-FFF2-40B4-BE49-F238E27FC236}">
                <a16:creationId xmlns:a16="http://schemas.microsoft.com/office/drawing/2014/main" id="{62A89076-CE49-A64D-A7A1-CA5E4DA5C6C1}"/>
              </a:ext>
            </a:extLst>
          </p:cNvPr>
          <p:cNvSpPr>
            <a:spLocks noGrp="1"/>
          </p:cNvSpPr>
          <p:nvPr>
            <p:ph idx="1"/>
          </p:nvPr>
        </p:nvSpPr>
        <p:spPr>
          <a:xfrm>
            <a:off x="838200" y="1325563"/>
            <a:ext cx="10515600" cy="4596505"/>
          </a:xfrm>
        </p:spPr>
        <p:txBody>
          <a:bodyPr/>
          <a:lstStyle/>
          <a:p>
            <a:pPr marL="0" indent="0">
              <a:buNone/>
            </a:pPr>
            <a:r>
              <a:rPr lang="en-US" dirty="0"/>
              <a:t>M. </a:t>
            </a:r>
            <a:r>
              <a:rPr lang="en-US" dirty="0" err="1"/>
              <a:t>Kotz</a:t>
            </a:r>
            <a:r>
              <a:rPr lang="en-US" dirty="0"/>
              <a:t>, A. </a:t>
            </a:r>
            <a:r>
              <a:rPr lang="en-US" dirty="0" err="1"/>
              <a:t>Levermann</a:t>
            </a:r>
            <a:r>
              <a:rPr lang="en-US" dirty="0"/>
              <a:t>, and </a:t>
            </a:r>
            <a:r>
              <a:rPr lang="en-US" dirty="0" err="1"/>
              <a:t>L.Wenz</a:t>
            </a:r>
            <a:r>
              <a:rPr lang="en-US" dirty="0"/>
              <a:t>) paper published “The economic commitment of climate change” published in </a:t>
            </a:r>
            <a:r>
              <a:rPr lang="en-US" i="1" dirty="0"/>
              <a:t>Nature </a:t>
            </a:r>
            <a:r>
              <a:rPr lang="en-US" dirty="0"/>
              <a:t>by in April of 2024 {</a:t>
            </a:r>
            <a:r>
              <a:rPr lang="en-US" dirty="0">
                <a:hlinkClick r:id="rId2"/>
              </a:rPr>
              <a:t>https://www.nature.com/articles/s41586-024-07219-0.</a:t>
            </a:r>
            <a:r>
              <a:rPr lang="en-US">
                <a:hlinkClick r:id="rId2"/>
              </a:rPr>
              <a:t>pdf</a:t>
            </a:r>
            <a:r>
              <a:rPr lang="en-US"/>
              <a:t> }. </a:t>
            </a:r>
            <a:r>
              <a:rPr lang="en-US" dirty="0"/>
              <a:t>It attracted significant interest in the climate science community and beyond.</a:t>
            </a:r>
          </a:p>
          <a:p>
            <a:pPr marL="0" indent="0">
              <a:buNone/>
            </a:pPr>
            <a:r>
              <a:rPr lang="en-US" dirty="0"/>
              <a:t>As always happens when that happens, other scholars (e.g., T. </a:t>
            </a:r>
            <a:r>
              <a:rPr lang="en-US" dirty="0" err="1"/>
              <a:t>Bearpark</a:t>
            </a:r>
            <a:r>
              <a:rPr lang="en-US" dirty="0"/>
              <a:t>, D. Hogan, S. Hsiang, and C. </a:t>
            </a:r>
            <a:r>
              <a:rPr lang="en-US" dirty="0" err="1"/>
              <a:t>Schotz</a:t>
            </a:r>
            <a:r>
              <a:rPr lang="en-US" dirty="0"/>
              <a:t>) examined it carefully and likely undertook some replication experiments.</a:t>
            </a:r>
          </a:p>
          <a:p>
            <a:pPr marL="0" indent="0">
              <a:buNone/>
            </a:pPr>
            <a:r>
              <a:rPr lang="en-US" dirty="0"/>
              <a:t>They voiced some serious concerns about the methods and one batch of data.</a:t>
            </a:r>
          </a:p>
        </p:txBody>
      </p:sp>
    </p:spTree>
    <p:extLst>
      <p:ext uri="{BB962C8B-B14F-4D97-AF65-F5344CB8AC3E}">
        <p14:creationId xmlns:p14="http://schemas.microsoft.com/office/powerpoint/2010/main" val="2603300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3D284-52BC-2246-BF27-752D8D972A33}"/>
              </a:ext>
            </a:extLst>
          </p:cNvPr>
          <p:cNvSpPr>
            <a:spLocks noGrp="1"/>
          </p:cNvSpPr>
          <p:nvPr>
            <p:ph type="title"/>
          </p:nvPr>
        </p:nvSpPr>
        <p:spPr>
          <a:xfrm>
            <a:off x="838200" y="0"/>
            <a:ext cx="10515600" cy="1930400"/>
          </a:xfrm>
        </p:spPr>
        <p:txBody>
          <a:bodyPr>
            <a:normAutofit/>
          </a:bodyPr>
          <a:lstStyle/>
          <a:p>
            <a:r>
              <a:rPr lang="en-US" sz="3200" b="1" dirty="0">
                <a:solidFill>
                  <a:schemeClr val="bg1"/>
                </a:solidFill>
                <a:latin typeface="+mn-lt"/>
              </a:rPr>
              <a:t>The </a:t>
            </a:r>
            <a:r>
              <a:rPr lang="en-US" sz="3200" b="1" dirty="0">
                <a:latin typeface="+mn-lt"/>
              </a:rPr>
              <a:t>authors intend to submit a new paper </a:t>
            </a:r>
            <a:br>
              <a:rPr lang="en-US" sz="3600" b="1" dirty="0">
                <a:latin typeface="+mn-lt"/>
              </a:rPr>
            </a:br>
            <a:endParaRPr lang="en-US" sz="3600" b="1" dirty="0">
              <a:latin typeface="+mn-lt"/>
            </a:endParaRPr>
          </a:p>
        </p:txBody>
      </p:sp>
      <p:sp>
        <p:nvSpPr>
          <p:cNvPr id="5" name="Content Placeholder 4">
            <a:extLst>
              <a:ext uri="{FF2B5EF4-FFF2-40B4-BE49-F238E27FC236}">
                <a16:creationId xmlns:a16="http://schemas.microsoft.com/office/drawing/2014/main" id="{D6DC87AF-014B-CA4A-9A11-5EFD0550CECE}"/>
              </a:ext>
            </a:extLst>
          </p:cNvPr>
          <p:cNvSpPr>
            <a:spLocks noGrp="1"/>
          </p:cNvSpPr>
          <p:nvPr>
            <p:ph idx="1"/>
          </p:nvPr>
        </p:nvSpPr>
        <p:spPr/>
        <p:txBody>
          <a:bodyPr/>
          <a:lstStyle/>
          <a:p>
            <a:r>
              <a:rPr lang="en-US" dirty="0"/>
              <a:t>The authors acknowledged the errors (the results were sensitive to the removal of one country where the data were suspect (evidence) and collinearities in the data had not been caught (analytics)</a:t>
            </a:r>
          </a:p>
          <a:p>
            <a:r>
              <a:rPr lang="en-US" dirty="0"/>
              <a:t>The authors made the changes; their estimates of economic effects were reduced a little, and the confidence intervals expanded.</a:t>
            </a:r>
          </a:p>
          <a:p>
            <a:r>
              <a:rPr lang="en-US" dirty="0"/>
              <a:t>They agreed that the changes were too large for a simple revision of the original paper, so they agreed to a retraction and intend to submit an entirely new paper.</a:t>
            </a:r>
          </a:p>
        </p:txBody>
      </p:sp>
    </p:spTree>
    <p:extLst>
      <p:ext uri="{BB962C8B-B14F-4D97-AF65-F5344CB8AC3E}">
        <p14:creationId xmlns:p14="http://schemas.microsoft.com/office/powerpoint/2010/main" val="37110861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29641-C056-4941-B790-B42B0095C157}"/>
              </a:ext>
            </a:extLst>
          </p:cNvPr>
          <p:cNvSpPr>
            <a:spLocks noGrp="1"/>
          </p:cNvSpPr>
          <p:nvPr>
            <p:ph type="title"/>
          </p:nvPr>
        </p:nvSpPr>
        <p:spPr>
          <a:xfrm>
            <a:off x="838200" y="0"/>
            <a:ext cx="10515600" cy="1854200"/>
          </a:xfrm>
        </p:spPr>
        <p:txBody>
          <a:bodyPr/>
          <a:lstStyle/>
          <a:p>
            <a:r>
              <a:rPr lang="en-US" sz="3200" dirty="0">
                <a:solidFill>
                  <a:schemeClr val="bg1"/>
                </a:solidFill>
              </a:rPr>
              <a:t>RCP </a:t>
            </a:r>
            <a:r>
              <a:rPr lang="en-US" sz="3200" dirty="0"/>
              <a:t>concentration ranges for 3 GHGs</a:t>
            </a:r>
            <a:br>
              <a:rPr lang="en-US" sz="3200" dirty="0"/>
            </a:br>
            <a:r>
              <a:rPr lang="en-US" dirty="0"/>
              <a:t>       </a:t>
            </a:r>
            <a:r>
              <a:rPr lang="en-US" sz="1600" dirty="0"/>
              <a:t>Source: Figure 9 in </a:t>
            </a:r>
            <a:r>
              <a:rPr lang="en-US" sz="1600" dirty="0">
                <a:hlinkClick r:id="rId2"/>
              </a:rPr>
              <a:t>https://doi.org/10.1007/s10584-011-0148-z</a:t>
            </a:r>
            <a:endParaRPr lang="en-US" sz="1600" dirty="0"/>
          </a:p>
        </p:txBody>
      </p:sp>
      <p:sp>
        <p:nvSpPr>
          <p:cNvPr id="4" name="Slide Number Placeholder 3">
            <a:extLst>
              <a:ext uri="{FF2B5EF4-FFF2-40B4-BE49-F238E27FC236}">
                <a16:creationId xmlns:a16="http://schemas.microsoft.com/office/drawing/2014/main" id="{2D15998B-3664-4244-B441-DAC241B3741C}"/>
              </a:ext>
            </a:extLst>
          </p:cNvPr>
          <p:cNvSpPr>
            <a:spLocks noGrp="1"/>
          </p:cNvSpPr>
          <p:nvPr>
            <p:ph type="sldNum" sz="quarter" idx="12"/>
          </p:nvPr>
        </p:nvSpPr>
        <p:spPr/>
        <p:txBody>
          <a:bodyPr/>
          <a:lstStyle/>
          <a:p>
            <a:fld id="{D9F085D5-EC86-4F6A-B501-C1359CB39116}" type="slidenum">
              <a:rPr lang="en-GB" smtClean="0"/>
              <a:t>36</a:t>
            </a:fld>
            <a:endParaRPr lang="en-GB"/>
          </a:p>
        </p:txBody>
      </p:sp>
      <p:sp>
        <p:nvSpPr>
          <p:cNvPr id="3" name="Content Placeholder 2">
            <a:extLst>
              <a:ext uri="{FF2B5EF4-FFF2-40B4-BE49-F238E27FC236}">
                <a16:creationId xmlns:a16="http://schemas.microsoft.com/office/drawing/2014/main" id="{7AA60DBB-D51F-064C-9981-AA474D78E9D3}"/>
              </a:ext>
            </a:extLst>
          </p:cNvPr>
          <p:cNvSpPr>
            <a:spLocks noGrp="1"/>
          </p:cNvSpPr>
          <p:nvPr>
            <p:ph idx="1"/>
          </p:nvPr>
        </p:nvSpPr>
        <p:spPr/>
        <p:txBody>
          <a:bodyPr/>
          <a:lstStyle/>
          <a:p>
            <a:endParaRPr lang="en-US"/>
          </a:p>
        </p:txBody>
      </p:sp>
      <p:pic>
        <p:nvPicPr>
          <p:cNvPr id="6" name="Picture 5">
            <a:extLst>
              <a:ext uri="{FF2B5EF4-FFF2-40B4-BE49-F238E27FC236}">
                <a16:creationId xmlns:a16="http://schemas.microsoft.com/office/drawing/2014/main" id="{E184DE0E-D02E-854C-99B0-2B0E0B12B124}"/>
              </a:ext>
            </a:extLst>
          </p:cNvPr>
          <p:cNvPicPr>
            <a:picLocks noChangeAspect="1"/>
          </p:cNvPicPr>
          <p:nvPr/>
        </p:nvPicPr>
        <p:blipFill>
          <a:blip r:embed="rId3"/>
          <a:stretch>
            <a:fillRect/>
          </a:stretch>
        </p:blipFill>
        <p:spPr>
          <a:xfrm>
            <a:off x="730250" y="1536599"/>
            <a:ext cx="10731500" cy="4419600"/>
          </a:xfrm>
          <a:prstGeom prst="rect">
            <a:avLst/>
          </a:prstGeom>
        </p:spPr>
      </p:pic>
    </p:spTree>
    <p:extLst>
      <p:ext uri="{BB962C8B-B14F-4D97-AF65-F5344CB8AC3E}">
        <p14:creationId xmlns:p14="http://schemas.microsoft.com/office/powerpoint/2010/main" val="15297568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67878-5F1F-3C45-BE7D-73A2E1270CA8}"/>
              </a:ext>
            </a:extLst>
          </p:cNvPr>
          <p:cNvSpPr>
            <a:spLocks noGrp="1"/>
          </p:cNvSpPr>
          <p:nvPr>
            <p:ph type="title"/>
          </p:nvPr>
        </p:nvSpPr>
        <p:spPr>
          <a:xfrm>
            <a:off x="-279400" y="365125"/>
            <a:ext cx="12039600" cy="1325563"/>
          </a:xfrm>
        </p:spPr>
        <p:txBody>
          <a:bodyPr>
            <a:normAutofit/>
          </a:bodyPr>
          <a:lstStyle/>
          <a:p>
            <a:pPr algn="ctr"/>
            <a:r>
              <a:rPr lang="en-US" sz="3200" b="1" dirty="0">
                <a:solidFill>
                  <a:schemeClr val="bg1"/>
                </a:solidFill>
                <a:latin typeface="+mn-lt"/>
              </a:rPr>
              <a:t>SLR</a:t>
            </a:r>
            <a:r>
              <a:rPr lang="en-US" sz="3200" b="1" dirty="0">
                <a:latin typeface="+mn-lt"/>
              </a:rPr>
              <a:t> example of how iterative risk management can work</a:t>
            </a:r>
            <a:br>
              <a:rPr lang="en-US" sz="3200" b="1" dirty="0">
                <a:latin typeface="+mn-lt"/>
              </a:rPr>
            </a:br>
            <a:r>
              <a:rPr lang="en-US" sz="3200" b="1" dirty="0">
                <a:latin typeface="+mn-lt"/>
              </a:rPr>
              <a:t>San Francisco</a:t>
            </a:r>
            <a:br>
              <a:rPr lang="en-US" sz="3200" b="1" dirty="0">
                <a:latin typeface="+mn-lt"/>
              </a:rPr>
            </a:br>
            <a:r>
              <a:rPr lang="en-US" sz="1600" dirty="0">
                <a:latin typeface="+mn-lt"/>
              </a:rPr>
              <a:t>Source: </a:t>
            </a:r>
            <a:r>
              <a:rPr lang="en-US" sz="1600" u="sng" dirty="0">
                <a:hlinkClick r:id="rId2"/>
              </a:rPr>
              <a:t>https://www.swt.usace.army.mil/Portals/41/SFWCFS_DIFR_EIS_Main%20Report_1.pdf</a:t>
            </a:r>
            <a:r>
              <a:rPr lang="en-US" sz="1600" dirty="0"/>
              <a:t> </a:t>
            </a:r>
            <a:endParaRPr lang="en-US" sz="1600" b="1" dirty="0">
              <a:latin typeface="+mn-lt"/>
            </a:endParaRPr>
          </a:p>
        </p:txBody>
      </p:sp>
      <p:sp>
        <p:nvSpPr>
          <p:cNvPr id="3" name="Content Placeholder 2">
            <a:extLst>
              <a:ext uri="{FF2B5EF4-FFF2-40B4-BE49-F238E27FC236}">
                <a16:creationId xmlns:a16="http://schemas.microsoft.com/office/drawing/2014/main" id="{F5AEF030-29C2-5249-BAC2-EE54CE4BA270}"/>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E959D81E-5757-F841-8EE5-C2EB1B8D8CD6}"/>
              </a:ext>
            </a:extLst>
          </p:cNvPr>
          <p:cNvPicPr>
            <a:picLocks noChangeAspect="1"/>
          </p:cNvPicPr>
          <p:nvPr/>
        </p:nvPicPr>
        <p:blipFill>
          <a:blip r:embed="rId3"/>
          <a:stretch>
            <a:fillRect/>
          </a:stretch>
        </p:blipFill>
        <p:spPr>
          <a:xfrm>
            <a:off x="2609850" y="1679128"/>
            <a:ext cx="6972300" cy="4254500"/>
          </a:xfrm>
          <a:prstGeom prst="rect">
            <a:avLst/>
          </a:prstGeom>
        </p:spPr>
      </p:pic>
    </p:spTree>
    <p:extLst>
      <p:ext uri="{BB962C8B-B14F-4D97-AF65-F5344CB8AC3E}">
        <p14:creationId xmlns:p14="http://schemas.microsoft.com/office/powerpoint/2010/main" val="28504172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13BB0-2A4C-2D4E-8594-C2414011DAA6}"/>
              </a:ext>
            </a:extLst>
          </p:cNvPr>
          <p:cNvSpPr>
            <a:spLocks noGrp="1"/>
          </p:cNvSpPr>
          <p:nvPr>
            <p:ph type="title"/>
          </p:nvPr>
        </p:nvSpPr>
        <p:spPr/>
        <p:txBody>
          <a:bodyPr>
            <a:normAutofit/>
          </a:bodyPr>
          <a:lstStyle/>
          <a:p>
            <a:r>
              <a:rPr lang="en-US" sz="3200" b="1" dirty="0">
                <a:solidFill>
                  <a:schemeClr val="bg1"/>
                </a:solidFill>
                <a:latin typeface="+mn-lt"/>
              </a:rPr>
              <a:t>San</a:t>
            </a:r>
            <a:r>
              <a:rPr lang="en-US" sz="3200" b="1" dirty="0">
                <a:latin typeface="+mn-lt"/>
              </a:rPr>
              <a:t> Francisco planning description</a:t>
            </a:r>
          </a:p>
        </p:txBody>
      </p:sp>
      <p:pic>
        <p:nvPicPr>
          <p:cNvPr id="4" name="Content Placeholder 3">
            <a:extLst>
              <a:ext uri="{FF2B5EF4-FFF2-40B4-BE49-F238E27FC236}">
                <a16:creationId xmlns:a16="http://schemas.microsoft.com/office/drawing/2014/main" id="{5BC50147-2C18-DD48-A45F-101822F8AAAA}"/>
              </a:ext>
            </a:extLst>
          </p:cNvPr>
          <p:cNvPicPr>
            <a:picLocks noGrp="1"/>
          </p:cNvPicPr>
          <p:nvPr>
            <p:ph idx="1"/>
          </p:nvPr>
        </p:nvPicPr>
        <p:blipFill>
          <a:blip r:embed="rId2"/>
          <a:stretch>
            <a:fillRect/>
          </a:stretch>
        </p:blipFill>
        <p:spPr>
          <a:xfrm>
            <a:off x="1181100" y="1690688"/>
            <a:ext cx="9829800" cy="4279106"/>
          </a:xfrm>
          <a:prstGeom prst="rect">
            <a:avLst/>
          </a:prstGeom>
        </p:spPr>
      </p:pic>
    </p:spTree>
    <p:extLst>
      <p:ext uri="{BB962C8B-B14F-4D97-AF65-F5344CB8AC3E}">
        <p14:creationId xmlns:p14="http://schemas.microsoft.com/office/powerpoint/2010/main" val="38338748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F9550-C3A9-B04D-97B2-7FA351E1C2BF}"/>
              </a:ext>
            </a:extLst>
          </p:cNvPr>
          <p:cNvSpPr>
            <a:spLocks noGrp="1"/>
          </p:cNvSpPr>
          <p:nvPr>
            <p:ph type="title"/>
          </p:nvPr>
        </p:nvSpPr>
        <p:spPr>
          <a:xfrm>
            <a:off x="838200" y="-482600"/>
            <a:ext cx="10693400" cy="2308225"/>
          </a:xfrm>
        </p:spPr>
        <p:txBody>
          <a:bodyPr>
            <a:normAutofit/>
          </a:bodyPr>
          <a:lstStyle/>
          <a:p>
            <a:r>
              <a:rPr lang="en-US" sz="3200" dirty="0">
                <a:solidFill>
                  <a:schemeClr val="bg1"/>
                </a:solidFill>
              </a:rPr>
              <a:t>SLR </a:t>
            </a:r>
            <a:r>
              <a:rPr lang="en-US" sz="3200" dirty="0"/>
              <a:t>a</a:t>
            </a:r>
            <a:r>
              <a:rPr lang="en-US" sz="3200" b="1" dirty="0">
                <a:latin typeface="+mn-lt"/>
              </a:rPr>
              <a:t>lternative scenarios: 1.5’, 3.5’ &amp; 7’ by 2090</a:t>
            </a:r>
          </a:p>
        </p:txBody>
      </p:sp>
      <p:pic>
        <p:nvPicPr>
          <p:cNvPr id="6" name="Content Placeholder 5">
            <a:extLst>
              <a:ext uri="{FF2B5EF4-FFF2-40B4-BE49-F238E27FC236}">
                <a16:creationId xmlns:a16="http://schemas.microsoft.com/office/drawing/2014/main" id="{8BC34AF2-BBE0-3841-9C9E-83CB65CCBFB6}"/>
              </a:ext>
            </a:extLst>
          </p:cNvPr>
          <p:cNvPicPr>
            <a:picLocks noGrp="1" noChangeAspect="1"/>
          </p:cNvPicPr>
          <p:nvPr>
            <p:ph idx="1"/>
          </p:nvPr>
        </p:nvPicPr>
        <p:blipFill>
          <a:blip r:embed="rId2"/>
          <a:stretch>
            <a:fillRect/>
          </a:stretch>
        </p:blipFill>
        <p:spPr>
          <a:xfrm>
            <a:off x="838200" y="1244600"/>
            <a:ext cx="9377637" cy="4905485"/>
          </a:xfrm>
          <a:prstGeom prst="rect">
            <a:avLst/>
          </a:prstGeom>
        </p:spPr>
      </p:pic>
    </p:spTree>
    <p:extLst>
      <p:ext uri="{BB962C8B-B14F-4D97-AF65-F5344CB8AC3E}">
        <p14:creationId xmlns:p14="http://schemas.microsoft.com/office/powerpoint/2010/main" val="28324433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6279F-9718-6644-B8A0-2CF741273CB1}"/>
              </a:ext>
            </a:extLst>
          </p:cNvPr>
          <p:cNvSpPr>
            <a:spLocks noGrp="1"/>
          </p:cNvSpPr>
          <p:nvPr>
            <p:ph type="title"/>
          </p:nvPr>
        </p:nvSpPr>
        <p:spPr/>
        <p:txBody>
          <a:bodyPr>
            <a:normAutofit/>
          </a:bodyPr>
          <a:lstStyle/>
          <a:p>
            <a:pPr algn="ctr"/>
            <a:r>
              <a:rPr lang="en-US" sz="3600" b="1" dirty="0">
                <a:latin typeface="+mn-lt"/>
              </a:rPr>
              <a:t>National Economic Education Delegation</a:t>
            </a:r>
          </a:p>
        </p:txBody>
      </p:sp>
      <p:sp>
        <p:nvSpPr>
          <p:cNvPr id="3" name="Content Placeholder 2">
            <a:extLst>
              <a:ext uri="{FF2B5EF4-FFF2-40B4-BE49-F238E27FC236}">
                <a16:creationId xmlns:a16="http://schemas.microsoft.com/office/drawing/2014/main" id="{956E7714-BB68-634E-8EFB-E2BF5D938800}"/>
              </a:ext>
            </a:extLst>
          </p:cNvPr>
          <p:cNvSpPr>
            <a:spLocks noGrp="1"/>
          </p:cNvSpPr>
          <p:nvPr>
            <p:ph idx="1"/>
          </p:nvPr>
        </p:nvSpPr>
        <p:spPr/>
        <p:txBody>
          <a:bodyPr/>
          <a:lstStyle/>
          <a:p>
            <a:pPr marL="0" indent="0">
              <a:buNone/>
            </a:pPr>
            <a:r>
              <a:rPr lang="en-US" dirty="0"/>
              <a:t>  </a:t>
            </a:r>
          </a:p>
          <a:p>
            <a:pPr marL="0" indent="0">
              <a:buNone/>
            </a:pPr>
            <a:endParaRPr lang="en-US" dirty="0"/>
          </a:p>
          <a:p>
            <a:pPr marL="0" indent="0">
              <a:buNone/>
            </a:pPr>
            <a:r>
              <a:rPr lang="en-US" dirty="0"/>
              <a:t> </a:t>
            </a:r>
            <a:r>
              <a:rPr lang="en-US" b="1" dirty="0"/>
              <a:t>Climate Change Economics  </a:t>
            </a:r>
          </a:p>
          <a:p>
            <a:pPr marL="0" indent="0">
              <a:buNone/>
            </a:pPr>
            <a:r>
              <a:rPr lang="en-US" b="1" dirty="0"/>
              <a:t>		Part 2</a:t>
            </a:r>
          </a:p>
          <a:p>
            <a:pPr marL="0" indent="0">
              <a:buNone/>
            </a:pPr>
            <a:endParaRPr lang="en-US" b="1" dirty="0"/>
          </a:p>
          <a:p>
            <a:pPr marL="0" indent="0">
              <a:buNone/>
            </a:pPr>
            <a:r>
              <a:rPr lang="en-US" dirty="0"/>
              <a:t>       Gary W. </a:t>
            </a:r>
            <a:r>
              <a:rPr lang="en-US" dirty="0" err="1"/>
              <a:t>Yohe</a:t>
            </a:r>
            <a:r>
              <a:rPr lang="en-US" dirty="0"/>
              <a:t>, PhD LLC</a:t>
            </a:r>
          </a:p>
          <a:p>
            <a:pPr marL="0" indent="0">
              <a:buNone/>
            </a:pPr>
            <a:r>
              <a:rPr lang="en-US" dirty="0"/>
              <a:t>         Wesleyan University</a:t>
            </a:r>
          </a:p>
          <a:p>
            <a:pPr marL="0" indent="0">
              <a:buNone/>
            </a:pPr>
            <a:endParaRPr lang="en-US" dirty="0"/>
          </a:p>
        </p:txBody>
      </p:sp>
      <p:pic>
        <p:nvPicPr>
          <p:cNvPr id="7" name="Picture 6">
            <a:extLst>
              <a:ext uri="{FF2B5EF4-FFF2-40B4-BE49-F238E27FC236}">
                <a16:creationId xmlns:a16="http://schemas.microsoft.com/office/drawing/2014/main" id="{206C3B42-860C-1249-9F57-746A3C7D429A}"/>
              </a:ext>
            </a:extLst>
          </p:cNvPr>
          <p:cNvPicPr>
            <a:picLocks noChangeAspect="1"/>
          </p:cNvPicPr>
          <p:nvPr/>
        </p:nvPicPr>
        <p:blipFill>
          <a:blip r:embed="rId2"/>
          <a:stretch>
            <a:fillRect/>
          </a:stretch>
        </p:blipFill>
        <p:spPr>
          <a:xfrm>
            <a:off x="5380872" y="1825625"/>
            <a:ext cx="2870200" cy="2209800"/>
          </a:xfrm>
          <a:prstGeom prst="rect">
            <a:avLst/>
          </a:prstGeom>
        </p:spPr>
      </p:pic>
      <p:pic>
        <p:nvPicPr>
          <p:cNvPr id="8" name="Picture 7">
            <a:extLst>
              <a:ext uri="{FF2B5EF4-FFF2-40B4-BE49-F238E27FC236}">
                <a16:creationId xmlns:a16="http://schemas.microsoft.com/office/drawing/2014/main" id="{C9B6E359-E4BD-9B4D-91F7-5E2EAA66AC87}"/>
              </a:ext>
            </a:extLst>
          </p:cNvPr>
          <p:cNvPicPr>
            <a:picLocks noChangeAspect="1"/>
          </p:cNvPicPr>
          <p:nvPr/>
        </p:nvPicPr>
        <p:blipFill>
          <a:blip r:embed="rId3"/>
          <a:stretch>
            <a:fillRect/>
          </a:stretch>
        </p:blipFill>
        <p:spPr>
          <a:xfrm>
            <a:off x="5380872" y="4035425"/>
            <a:ext cx="2870200" cy="2400300"/>
          </a:xfrm>
          <a:prstGeom prst="rect">
            <a:avLst/>
          </a:prstGeom>
        </p:spPr>
      </p:pic>
      <p:pic>
        <p:nvPicPr>
          <p:cNvPr id="9" name="Picture 8">
            <a:extLst>
              <a:ext uri="{FF2B5EF4-FFF2-40B4-BE49-F238E27FC236}">
                <a16:creationId xmlns:a16="http://schemas.microsoft.com/office/drawing/2014/main" id="{6C2B6556-CA3C-D74E-87D7-23EB9B14A011}"/>
              </a:ext>
            </a:extLst>
          </p:cNvPr>
          <p:cNvPicPr>
            <a:picLocks noChangeAspect="1"/>
          </p:cNvPicPr>
          <p:nvPr/>
        </p:nvPicPr>
        <p:blipFill>
          <a:blip r:embed="rId4"/>
          <a:stretch>
            <a:fillRect/>
          </a:stretch>
        </p:blipFill>
        <p:spPr>
          <a:xfrm>
            <a:off x="8504614" y="1825625"/>
            <a:ext cx="2933700" cy="4610100"/>
          </a:xfrm>
          <a:prstGeom prst="rect">
            <a:avLst/>
          </a:prstGeom>
        </p:spPr>
      </p:pic>
    </p:spTree>
    <p:extLst>
      <p:ext uri="{BB962C8B-B14F-4D97-AF65-F5344CB8AC3E}">
        <p14:creationId xmlns:p14="http://schemas.microsoft.com/office/powerpoint/2010/main" val="2392147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59CE0-E474-7C4A-9A67-1CC57695597A}"/>
              </a:ext>
            </a:extLst>
          </p:cNvPr>
          <p:cNvSpPr>
            <a:spLocks noGrp="1"/>
          </p:cNvSpPr>
          <p:nvPr>
            <p:ph type="title"/>
          </p:nvPr>
        </p:nvSpPr>
        <p:spPr/>
        <p:txBody>
          <a:bodyPr>
            <a:normAutofit/>
          </a:bodyPr>
          <a:lstStyle/>
          <a:p>
            <a:r>
              <a:rPr lang="en-US" sz="3600" b="1" dirty="0">
                <a:solidFill>
                  <a:schemeClr val="bg1"/>
                </a:solidFill>
                <a:latin typeface="+mn-lt"/>
              </a:rPr>
              <a:t>Iter</a:t>
            </a:r>
            <a:r>
              <a:rPr lang="en-US" sz="3600" b="1" dirty="0">
                <a:latin typeface="+mn-lt"/>
              </a:rPr>
              <a:t>ative risk management results</a:t>
            </a:r>
          </a:p>
        </p:txBody>
      </p:sp>
      <p:pic>
        <p:nvPicPr>
          <p:cNvPr id="4" name="Content Placeholder 3">
            <a:extLst>
              <a:ext uri="{FF2B5EF4-FFF2-40B4-BE49-F238E27FC236}">
                <a16:creationId xmlns:a16="http://schemas.microsoft.com/office/drawing/2014/main" id="{536526C6-75DF-3042-A3A6-0FB2BB24C05B}"/>
              </a:ext>
            </a:extLst>
          </p:cNvPr>
          <p:cNvPicPr>
            <a:picLocks noGrp="1"/>
          </p:cNvPicPr>
          <p:nvPr>
            <p:ph idx="1"/>
          </p:nvPr>
        </p:nvPicPr>
        <p:blipFill>
          <a:blip r:embed="rId2"/>
          <a:stretch>
            <a:fillRect/>
          </a:stretch>
        </p:blipFill>
        <p:spPr>
          <a:xfrm>
            <a:off x="1981200" y="1066800"/>
            <a:ext cx="8255000" cy="5110163"/>
          </a:xfrm>
          <a:prstGeom prst="rect">
            <a:avLst/>
          </a:prstGeom>
        </p:spPr>
      </p:pic>
    </p:spTree>
    <p:extLst>
      <p:ext uri="{BB962C8B-B14F-4D97-AF65-F5344CB8AC3E}">
        <p14:creationId xmlns:p14="http://schemas.microsoft.com/office/powerpoint/2010/main" val="3959696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11218F-F251-1249-950D-49E8540DC6D5}"/>
              </a:ext>
            </a:extLst>
          </p:cNvPr>
          <p:cNvSpPr>
            <a:spLocks noGrp="1"/>
          </p:cNvSpPr>
          <p:nvPr>
            <p:ph type="title"/>
          </p:nvPr>
        </p:nvSpPr>
        <p:spPr/>
        <p:txBody>
          <a:bodyPr>
            <a:normAutofit/>
          </a:bodyPr>
          <a:lstStyle/>
          <a:p>
            <a:r>
              <a:rPr lang="en-US" sz="3600" b="1" dirty="0">
                <a:solidFill>
                  <a:schemeClr val="bg1"/>
                </a:solidFill>
                <a:latin typeface="+mn-lt"/>
              </a:rPr>
              <a:t>The</a:t>
            </a:r>
            <a:r>
              <a:rPr lang="en-US" sz="3600" b="1" dirty="0">
                <a:latin typeface="+mn-lt"/>
              </a:rPr>
              <a:t> chosen adaptation plans for 4 SF reaches</a:t>
            </a:r>
          </a:p>
        </p:txBody>
      </p:sp>
      <p:sp>
        <p:nvSpPr>
          <p:cNvPr id="3" name="Content Placeholder 2">
            <a:extLst>
              <a:ext uri="{FF2B5EF4-FFF2-40B4-BE49-F238E27FC236}">
                <a16:creationId xmlns:a16="http://schemas.microsoft.com/office/drawing/2014/main" id="{5B8415D5-9FA6-F54C-AF4A-0DC3A7E1F821}"/>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674FC997-BD29-404F-9575-5EAFCA0D88D1}"/>
              </a:ext>
            </a:extLst>
          </p:cNvPr>
          <p:cNvPicPr>
            <a:picLocks noChangeAspect="1"/>
          </p:cNvPicPr>
          <p:nvPr/>
        </p:nvPicPr>
        <p:blipFill>
          <a:blip r:embed="rId2"/>
          <a:stretch>
            <a:fillRect/>
          </a:stretch>
        </p:blipFill>
        <p:spPr>
          <a:xfrm>
            <a:off x="2063750" y="1193699"/>
            <a:ext cx="8064500" cy="5105400"/>
          </a:xfrm>
          <a:prstGeom prst="rect">
            <a:avLst/>
          </a:prstGeom>
        </p:spPr>
      </p:pic>
    </p:spTree>
    <p:extLst>
      <p:ext uri="{BB962C8B-B14F-4D97-AF65-F5344CB8AC3E}">
        <p14:creationId xmlns:p14="http://schemas.microsoft.com/office/powerpoint/2010/main" val="18442330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99DB5-8D88-6340-8E60-0121DDEE3DFF}"/>
              </a:ext>
            </a:extLst>
          </p:cNvPr>
          <p:cNvSpPr>
            <a:spLocks noGrp="1"/>
          </p:cNvSpPr>
          <p:nvPr>
            <p:ph type="title"/>
          </p:nvPr>
        </p:nvSpPr>
        <p:spPr/>
        <p:txBody>
          <a:bodyPr>
            <a:normAutofit/>
          </a:bodyPr>
          <a:lstStyle/>
          <a:p>
            <a:r>
              <a:rPr lang="en-US" sz="3600" b="1" dirty="0">
                <a:solidFill>
                  <a:schemeClr val="bg1"/>
                </a:solidFill>
                <a:latin typeface="+mn-lt"/>
              </a:rPr>
              <a:t>Out</a:t>
            </a:r>
            <a:r>
              <a:rPr lang="en-US" sz="3600" b="1" dirty="0">
                <a:latin typeface="+mn-lt"/>
              </a:rPr>
              <a:t>line</a:t>
            </a:r>
          </a:p>
        </p:txBody>
      </p:sp>
      <p:sp>
        <p:nvSpPr>
          <p:cNvPr id="3" name="Content Placeholder 2">
            <a:extLst>
              <a:ext uri="{FF2B5EF4-FFF2-40B4-BE49-F238E27FC236}">
                <a16:creationId xmlns:a16="http://schemas.microsoft.com/office/drawing/2014/main" id="{E8C72659-0000-F349-9A2E-75B93024899C}"/>
              </a:ext>
            </a:extLst>
          </p:cNvPr>
          <p:cNvSpPr>
            <a:spLocks noGrp="1"/>
          </p:cNvSpPr>
          <p:nvPr>
            <p:ph idx="1"/>
          </p:nvPr>
        </p:nvSpPr>
        <p:spPr>
          <a:xfrm>
            <a:off x="838200" y="1714500"/>
            <a:ext cx="10515600" cy="4663440"/>
          </a:xfrm>
        </p:spPr>
        <p:txBody>
          <a:bodyPr>
            <a:normAutofit/>
          </a:bodyPr>
          <a:lstStyle/>
          <a:p>
            <a:r>
              <a:rPr lang="en-US" dirty="0"/>
              <a:t>A working definition of risk</a:t>
            </a:r>
          </a:p>
          <a:p>
            <a:r>
              <a:rPr lang="en-US" dirty="0"/>
              <a:t>Risks posed by climate change</a:t>
            </a:r>
          </a:p>
          <a:p>
            <a:r>
              <a:rPr lang="en-US" dirty="0"/>
              <a:t>Climate example: sea level rise</a:t>
            </a:r>
          </a:p>
          <a:p>
            <a:r>
              <a:rPr lang="en-US" dirty="0"/>
              <a:t>Responding to climate risk</a:t>
            </a:r>
          </a:p>
          <a:p>
            <a:r>
              <a:rPr lang="en-US" dirty="0"/>
              <a:t>Insurance</a:t>
            </a:r>
          </a:p>
          <a:p>
            <a:r>
              <a:rPr lang="en-US" dirty="0"/>
              <a:t>The science of characterizing risk</a:t>
            </a:r>
          </a:p>
          <a:p>
            <a:endParaRPr lang="en-US" dirty="0"/>
          </a:p>
        </p:txBody>
      </p:sp>
      <p:pic>
        <p:nvPicPr>
          <p:cNvPr id="6" name="Picture 5">
            <a:extLst>
              <a:ext uri="{FF2B5EF4-FFF2-40B4-BE49-F238E27FC236}">
                <a16:creationId xmlns:a16="http://schemas.microsoft.com/office/drawing/2014/main" id="{F64423D5-7272-2D45-957B-8BA113FF3E72}"/>
              </a:ext>
            </a:extLst>
          </p:cNvPr>
          <p:cNvPicPr>
            <a:picLocks noChangeAspect="1"/>
          </p:cNvPicPr>
          <p:nvPr/>
        </p:nvPicPr>
        <p:blipFill>
          <a:blip r:embed="rId2"/>
          <a:stretch>
            <a:fillRect/>
          </a:stretch>
        </p:blipFill>
        <p:spPr>
          <a:xfrm>
            <a:off x="6680200" y="990600"/>
            <a:ext cx="4064000" cy="2159000"/>
          </a:xfrm>
          <a:prstGeom prst="rect">
            <a:avLst/>
          </a:prstGeom>
        </p:spPr>
      </p:pic>
      <p:pic>
        <p:nvPicPr>
          <p:cNvPr id="7" name="Picture 6">
            <a:extLst>
              <a:ext uri="{FF2B5EF4-FFF2-40B4-BE49-F238E27FC236}">
                <a16:creationId xmlns:a16="http://schemas.microsoft.com/office/drawing/2014/main" id="{907229BD-5A69-F645-87D3-61E07F7829A8}"/>
              </a:ext>
            </a:extLst>
          </p:cNvPr>
          <p:cNvPicPr>
            <a:picLocks noChangeAspect="1"/>
          </p:cNvPicPr>
          <p:nvPr/>
        </p:nvPicPr>
        <p:blipFill>
          <a:blip r:embed="rId3"/>
          <a:stretch>
            <a:fillRect/>
          </a:stretch>
        </p:blipFill>
        <p:spPr>
          <a:xfrm>
            <a:off x="6680200" y="3149600"/>
            <a:ext cx="4064000" cy="2921000"/>
          </a:xfrm>
          <a:prstGeom prst="rect">
            <a:avLst/>
          </a:prstGeom>
        </p:spPr>
      </p:pic>
    </p:spTree>
    <p:extLst>
      <p:ext uri="{BB962C8B-B14F-4D97-AF65-F5344CB8AC3E}">
        <p14:creationId xmlns:p14="http://schemas.microsoft.com/office/powerpoint/2010/main" val="24418231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FA0DC-449D-BA4F-A1A7-D36C63BA8743}"/>
              </a:ext>
            </a:extLst>
          </p:cNvPr>
          <p:cNvSpPr>
            <a:spLocks noGrp="1"/>
          </p:cNvSpPr>
          <p:nvPr>
            <p:ph type="title"/>
          </p:nvPr>
        </p:nvSpPr>
        <p:spPr>
          <a:xfrm>
            <a:off x="838200" y="587829"/>
            <a:ext cx="10515600" cy="504371"/>
          </a:xfrm>
        </p:spPr>
        <p:txBody>
          <a:bodyPr>
            <a:normAutofit fontScale="90000"/>
          </a:bodyPr>
          <a:lstStyle/>
          <a:p>
            <a:r>
              <a:rPr lang="en-US" dirty="0">
                <a:solidFill>
                  <a:schemeClr val="bg1"/>
                </a:solidFill>
              </a:rPr>
              <a:t>A w</a:t>
            </a:r>
            <a:r>
              <a:rPr lang="en-US" dirty="0"/>
              <a:t>orking definition of risk </a:t>
            </a:r>
            <a:r>
              <a:rPr lang="en-US" sz="1800" dirty="0"/>
              <a:t>Source: </a:t>
            </a:r>
            <a:r>
              <a:rPr lang="en-US" sz="1800" dirty="0">
                <a:hlinkClick r:id="rId3"/>
              </a:rPr>
              <a:t>https://www.ipcc.ch/report/ar4/syr/</a:t>
            </a:r>
            <a:r>
              <a:rPr lang="en-US" sz="1800" dirty="0"/>
              <a:t> </a:t>
            </a:r>
            <a:br>
              <a:rPr lang="en-US" sz="2400" dirty="0"/>
            </a:br>
            <a:endParaRPr lang="en-US" sz="3200" dirty="0"/>
          </a:p>
        </p:txBody>
      </p:sp>
      <p:sp>
        <p:nvSpPr>
          <p:cNvPr id="3" name="Content Placeholder 2">
            <a:extLst>
              <a:ext uri="{FF2B5EF4-FFF2-40B4-BE49-F238E27FC236}">
                <a16:creationId xmlns:a16="http://schemas.microsoft.com/office/drawing/2014/main" id="{24052CAD-F2C9-D540-AFC0-4929AFA7CCFE}"/>
              </a:ext>
            </a:extLst>
          </p:cNvPr>
          <p:cNvSpPr>
            <a:spLocks noGrp="1"/>
          </p:cNvSpPr>
          <p:nvPr>
            <p:ph idx="1"/>
          </p:nvPr>
        </p:nvSpPr>
        <p:spPr>
          <a:xfrm>
            <a:off x="838199" y="1570730"/>
            <a:ext cx="10620737" cy="4351338"/>
          </a:xfrm>
        </p:spPr>
        <p:txBody>
          <a:bodyPr/>
          <a:lstStyle/>
          <a:p>
            <a:pPr marL="0" indent="0">
              <a:lnSpc>
                <a:spcPct val="100000"/>
              </a:lnSpc>
              <a:spcBef>
                <a:spcPts val="0"/>
              </a:spcBef>
              <a:buNone/>
            </a:pPr>
            <a:r>
              <a:rPr lang="en-US" dirty="0"/>
              <a:t>Risk imposed by any particular </a:t>
            </a:r>
          </a:p>
          <a:p>
            <a:pPr marL="0" indent="0">
              <a:lnSpc>
                <a:spcPct val="100000"/>
              </a:lnSpc>
              <a:spcBef>
                <a:spcPts val="0"/>
              </a:spcBef>
              <a:buNone/>
            </a:pPr>
            <a:r>
              <a:rPr lang="en-US" dirty="0"/>
              <a:t>event is the product of the       	</a:t>
            </a:r>
          </a:p>
          <a:p>
            <a:pPr marL="0" indent="0">
              <a:lnSpc>
                <a:spcPct val="100000"/>
              </a:lnSpc>
              <a:spcBef>
                <a:spcPts val="0"/>
              </a:spcBef>
              <a:buNone/>
            </a:pPr>
            <a:r>
              <a:rPr lang="en-US" dirty="0"/>
              <a:t>likelihood that it will occur and </a:t>
            </a:r>
          </a:p>
          <a:p>
            <a:pPr marL="0" indent="0">
              <a:lnSpc>
                <a:spcPct val="100000"/>
              </a:lnSpc>
              <a:spcBef>
                <a:spcPts val="0"/>
              </a:spcBef>
              <a:buNone/>
            </a:pPr>
            <a:r>
              <a:rPr lang="en-US" dirty="0"/>
              <a:t>its consequences. 	</a:t>
            </a:r>
          </a:p>
          <a:p>
            <a:pPr marL="0" indent="0">
              <a:lnSpc>
                <a:spcPct val="100000"/>
              </a:lnSpc>
              <a:spcBef>
                <a:spcPts val="0"/>
              </a:spcBef>
              <a:buNone/>
            </a:pPr>
            <a:endParaRPr lang="en-US" dirty="0"/>
          </a:p>
          <a:p>
            <a:pPr marL="0" indent="0">
              <a:lnSpc>
                <a:spcPct val="100000"/>
              </a:lnSpc>
              <a:spcBef>
                <a:spcPts val="0"/>
              </a:spcBef>
              <a:buNone/>
            </a:pPr>
            <a:r>
              <a:rPr lang="en-US" dirty="0"/>
              <a:t>As a mathematical concept, it 	</a:t>
            </a:r>
          </a:p>
          <a:p>
            <a:pPr marL="0" indent="0">
              <a:lnSpc>
                <a:spcPct val="100000"/>
              </a:lnSpc>
              <a:spcBef>
                <a:spcPts val="0"/>
              </a:spcBef>
              <a:buNone/>
            </a:pPr>
            <a:r>
              <a:rPr lang="en-US" dirty="0"/>
              <a:t>is the weighted average of those 	</a:t>
            </a:r>
          </a:p>
          <a:p>
            <a:pPr marL="0" indent="0">
              <a:lnSpc>
                <a:spcPct val="100000"/>
              </a:lnSpc>
              <a:spcBef>
                <a:spcPts val="0"/>
              </a:spcBef>
              <a:buNone/>
            </a:pPr>
            <a:r>
              <a:rPr lang="en-US" dirty="0"/>
              <a:t>products.	</a:t>
            </a:r>
          </a:p>
          <a:p>
            <a:pPr marL="0" indent="0">
              <a:lnSpc>
                <a:spcPct val="100000"/>
              </a:lnSpc>
              <a:spcBef>
                <a:spcPts val="0"/>
              </a:spcBef>
              <a:buNone/>
            </a:pPr>
            <a:endParaRPr lang="en-US" dirty="0"/>
          </a:p>
          <a:p>
            <a:endParaRPr lang="en-US" dirty="0"/>
          </a:p>
        </p:txBody>
      </p:sp>
      <p:sp>
        <p:nvSpPr>
          <p:cNvPr id="4" name="Slide Number Placeholder 3">
            <a:extLst>
              <a:ext uri="{FF2B5EF4-FFF2-40B4-BE49-F238E27FC236}">
                <a16:creationId xmlns:a16="http://schemas.microsoft.com/office/drawing/2014/main" id="{DD3EDD7A-D2AB-BD47-AA12-FEBA9EFFD0B8}"/>
              </a:ext>
            </a:extLst>
          </p:cNvPr>
          <p:cNvSpPr>
            <a:spLocks noGrp="1"/>
          </p:cNvSpPr>
          <p:nvPr>
            <p:ph type="sldNum" sz="quarter" idx="12"/>
          </p:nvPr>
        </p:nvSpPr>
        <p:spPr/>
        <p:txBody>
          <a:bodyPr/>
          <a:lstStyle/>
          <a:p>
            <a:fld id="{D9F085D5-EC86-4F6A-B501-C1359CB39116}" type="slidenum">
              <a:rPr lang="en-GB" smtClean="0"/>
              <a:t>6</a:t>
            </a:fld>
            <a:endParaRPr lang="en-GB"/>
          </a:p>
        </p:txBody>
      </p:sp>
      <p:pic>
        <p:nvPicPr>
          <p:cNvPr id="6" name="Picture 5">
            <a:extLst>
              <a:ext uri="{FF2B5EF4-FFF2-40B4-BE49-F238E27FC236}">
                <a16:creationId xmlns:a16="http://schemas.microsoft.com/office/drawing/2014/main" id="{7FC71EF0-6A04-5040-A377-8B1BB88F9D21}"/>
              </a:ext>
            </a:extLst>
          </p:cNvPr>
          <p:cNvPicPr>
            <a:picLocks noChangeAspect="1"/>
          </p:cNvPicPr>
          <p:nvPr/>
        </p:nvPicPr>
        <p:blipFill>
          <a:blip r:embed="rId4"/>
          <a:stretch>
            <a:fillRect/>
          </a:stretch>
        </p:blipFill>
        <p:spPr>
          <a:xfrm>
            <a:off x="6148567" y="1570730"/>
            <a:ext cx="4813300" cy="4165600"/>
          </a:xfrm>
          <a:prstGeom prst="rect">
            <a:avLst/>
          </a:prstGeom>
        </p:spPr>
      </p:pic>
    </p:spTree>
    <p:extLst>
      <p:ext uri="{BB962C8B-B14F-4D97-AF65-F5344CB8AC3E}">
        <p14:creationId xmlns:p14="http://schemas.microsoft.com/office/powerpoint/2010/main" val="41220232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3779D-7310-4E4C-AEEA-B1A0727BE0A3}"/>
              </a:ext>
            </a:extLst>
          </p:cNvPr>
          <p:cNvSpPr>
            <a:spLocks noGrp="1"/>
          </p:cNvSpPr>
          <p:nvPr>
            <p:ph type="title"/>
          </p:nvPr>
        </p:nvSpPr>
        <p:spPr/>
        <p:txBody>
          <a:bodyPr>
            <a:normAutofit/>
          </a:bodyPr>
          <a:lstStyle/>
          <a:p>
            <a:r>
              <a:rPr lang="en-US" sz="3600" dirty="0"/>
              <a:t> </a:t>
            </a:r>
            <a:r>
              <a:rPr lang="en-US" sz="3600" dirty="0">
                <a:solidFill>
                  <a:schemeClr val="bg1"/>
                </a:solidFill>
              </a:rPr>
              <a:t>Ris</a:t>
            </a:r>
            <a:r>
              <a:rPr lang="en-US" sz="3600" dirty="0"/>
              <a:t>k as a framing concept</a:t>
            </a:r>
          </a:p>
        </p:txBody>
      </p:sp>
      <p:sp>
        <p:nvSpPr>
          <p:cNvPr id="3" name="Content Placeholder 2">
            <a:extLst>
              <a:ext uri="{FF2B5EF4-FFF2-40B4-BE49-F238E27FC236}">
                <a16:creationId xmlns:a16="http://schemas.microsoft.com/office/drawing/2014/main" id="{681DFA48-0D48-574C-8EE5-03569AEB2356}"/>
              </a:ext>
            </a:extLst>
          </p:cNvPr>
          <p:cNvSpPr>
            <a:spLocks noGrp="1"/>
          </p:cNvSpPr>
          <p:nvPr>
            <p:ph idx="1"/>
          </p:nvPr>
        </p:nvSpPr>
        <p:spPr>
          <a:xfrm>
            <a:off x="838200" y="1117600"/>
            <a:ext cx="10515600" cy="5740399"/>
          </a:xfrm>
        </p:spPr>
        <p:txBody>
          <a:bodyPr/>
          <a:lstStyle/>
          <a:p>
            <a:pPr marL="0" indent="0">
              <a:spcBef>
                <a:spcPts val="0"/>
              </a:spcBef>
              <a:buNone/>
            </a:pPr>
            <a:r>
              <a:rPr lang="en-US" dirty="0"/>
              <a:t>As a framework for approaching </a:t>
            </a:r>
          </a:p>
          <a:p>
            <a:pPr marL="0" indent="0">
              <a:spcBef>
                <a:spcPts val="0"/>
              </a:spcBef>
              <a:buNone/>
            </a:pPr>
            <a:r>
              <a:rPr lang="en-US" dirty="0"/>
              <a:t>climate change impacts, the </a:t>
            </a:r>
          </a:p>
          <a:p>
            <a:pPr marL="0" indent="0">
              <a:spcBef>
                <a:spcPts val="0"/>
              </a:spcBef>
              <a:buNone/>
            </a:pPr>
            <a:r>
              <a:rPr lang="en-US" dirty="0"/>
              <a:t>components of risk can organize </a:t>
            </a:r>
          </a:p>
          <a:p>
            <a:pPr marL="0" indent="0">
              <a:spcBef>
                <a:spcPts val="0"/>
              </a:spcBef>
              <a:buNone/>
            </a:pPr>
            <a:r>
              <a:rPr lang="en-US" dirty="0"/>
              <a:t>rigorous thinking about climate </a:t>
            </a:r>
          </a:p>
          <a:p>
            <a:pPr marL="0" indent="0">
              <a:spcBef>
                <a:spcPts val="0"/>
              </a:spcBef>
              <a:buNone/>
            </a:pPr>
            <a:r>
              <a:rPr lang="en-US" dirty="0"/>
              <a:t>consequences.</a:t>
            </a:r>
          </a:p>
          <a:p>
            <a:pPr marL="0" indent="0">
              <a:spcBef>
                <a:spcPts val="0"/>
              </a:spcBef>
              <a:buNone/>
            </a:pPr>
            <a:r>
              <a:rPr lang="en-US" dirty="0"/>
              <a:t> </a:t>
            </a:r>
          </a:p>
          <a:p>
            <a:pPr marL="0" indent="0">
              <a:spcBef>
                <a:spcPts val="0"/>
              </a:spcBef>
              <a:buNone/>
            </a:pPr>
            <a:r>
              <a:rPr lang="en-US" dirty="0"/>
              <a:t>Together, they make it clear that </a:t>
            </a:r>
          </a:p>
          <a:p>
            <a:pPr marL="0" indent="0">
              <a:spcBef>
                <a:spcPts val="0"/>
              </a:spcBef>
              <a:buNone/>
            </a:pPr>
            <a:r>
              <a:rPr lang="en-US" dirty="0"/>
              <a:t>low likelihood climate change </a:t>
            </a:r>
          </a:p>
          <a:p>
            <a:pPr marL="0" indent="0">
              <a:spcBef>
                <a:spcPts val="0"/>
              </a:spcBef>
              <a:buNone/>
            </a:pPr>
            <a:r>
              <a:rPr lang="en-US" dirty="0"/>
              <a:t>impacts with large consequences </a:t>
            </a:r>
          </a:p>
          <a:p>
            <a:pPr marL="0" indent="0">
              <a:spcBef>
                <a:spcPts val="0"/>
              </a:spcBef>
              <a:buNone/>
            </a:pPr>
            <a:r>
              <a:rPr lang="en-US" dirty="0"/>
              <a:t>can be labeled “high risk”  or “very</a:t>
            </a:r>
          </a:p>
          <a:p>
            <a:pPr marL="0" indent="0">
              <a:spcBef>
                <a:spcPts val="0"/>
              </a:spcBef>
              <a:buNone/>
            </a:pPr>
            <a:r>
              <a:rPr lang="en-US" dirty="0"/>
              <a:t>high” risk without being criticized</a:t>
            </a:r>
          </a:p>
          <a:p>
            <a:pPr marL="0" indent="0">
              <a:spcBef>
                <a:spcPts val="0"/>
              </a:spcBef>
              <a:buNone/>
            </a:pPr>
            <a:r>
              <a:rPr lang="en-US" dirty="0"/>
              <a:t>as “fear mongering”.</a:t>
            </a:r>
          </a:p>
          <a:p>
            <a:endParaRPr lang="en-US" dirty="0"/>
          </a:p>
        </p:txBody>
      </p:sp>
      <p:sp>
        <p:nvSpPr>
          <p:cNvPr id="4" name="Slide Number Placeholder 3">
            <a:extLst>
              <a:ext uri="{FF2B5EF4-FFF2-40B4-BE49-F238E27FC236}">
                <a16:creationId xmlns:a16="http://schemas.microsoft.com/office/drawing/2014/main" id="{DA163C5F-E45E-994B-A53A-47FB8D033757}"/>
              </a:ext>
            </a:extLst>
          </p:cNvPr>
          <p:cNvSpPr>
            <a:spLocks noGrp="1"/>
          </p:cNvSpPr>
          <p:nvPr>
            <p:ph type="sldNum" sz="quarter" idx="12"/>
          </p:nvPr>
        </p:nvSpPr>
        <p:spPr/>
        <p:txBody>
          <a:bodyPr/>
          <a:lstStyle/>
          <a:p>
            <a:fld id="{D9F085D5-EC86-4F6A-B501-C1359CB39116}" type="slidenum">
              <a:rPr lang="en-GB" smtClean="0"/>
              <a:t>7</a:t>
            </a:fld>
            <a:endParaRPr lang="en-GB"/>
          </a:p>
        </p:txBody>
      </p:sp>
      <p:pic>
        <p:nvPicPr>
          <p:cNvPr id="5" name="Picture 4">
            <a:extLst>
              <a:ext uri="{FF2B5EF4-FFF2-40B4-BE49-F238E27FC236}">
                <a16:creationId xmlns:a16="http://schemas.microsoft.com/office/drawing/2014/main" id="{C0865224-26B7-DE45-AD70-912487B71D01}"/>
              </a:ext>
            </a:extLst>
          </p:cNvPr>
          <p:cNvPicPr>
            <a:picLocks noChangeAspect="1"/>
          </p:cNvPicPr>
          <p:nvPr/>
        </p:nvPicPr>
        <p:blipFill>
          <a:blip r:embed="rId2"/>
          <a:stretch>
            <a:fillRect/>
          </a:stretch>
        </p:blipFill>
        <p:spPr>
          <a:xfrm>
            <a:off x="6321070" y="1770584"/>
            <a:ext cx="5032730" cy="3806659"/>
          </a:xfrm>
          <a:prstGeom prst="rect">
            <a:avLst/>
          </a:prstGeom>
        </p:spPr>
      </p:pic>
    </p:spTree>
    <p:extLst>
      <p:ext uri="{BB962C8B-B14F-4D97-AF65-F5344CB8AC3E}">
        <p14:creationId xmlns:p14="http://schemas.microsoft.com/office/powerpoint/2010/main" val="13236657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5F1EE-7A02-8045-98E8-6B6974478C0E}"/>
              </a:ext>
            </a:extLst>
          </p:cNvPr>
          <p:cNvSpPr>
            <a:spLocks noGrp="1"/>
          </p:cNvSpPr>
          <p:nvPr>
            <p:ph type="title"/>
          </p:nvPr>
        </p:nvSpPr>
        <p:spPr>
          <a:xfrm>
            <a:off x="838200" y="280416"/>
            <a:ext cx="10515600" cy="684784"/>
          </a:xfrm>
        </p:spPr>
        <p:txBody>
          <a:bodyPr>
            <a:normAutofit/>
          </a:bodyPr>
          <a:lstStyle/>
          <a:p>
            <a:r>
              <a:rPr lang="en-US" sz="3200" dirty="0">
                <a:solidFill>
                  <a:schemeClr val="bg1"/>
                </a:solidFill>
              </a:rPr>
              <a:t>Risk</a:t>
            </a:r>
            <a:r>
              <a:rPr lang="en-US" sz="3200" dirty="0">
                <a:solidFill>
                  <a:schemeClr val="accent5">
                    <a:lumMod val="50000"/>
                  </a:schemeClr>
                </a:solidFill>
              </a:rPr>
              <a:t>s posed by climate change</a:t>
            </a:r>
          </a:p>
        </p:txBody>
      </p:sp>
      <p:sp>
        <p:nvSpPr>
          <p:cNvPr id="3" name="Content Placeholder 2">
            <a:extLst>
              <a:ext uri="{FF2B5EF4-FFF2-40B4-BE49-F238E27FC236}">
                <a16:creationId xmlns:a16="http://schemas.microsoft.com/office/drawing/2014/main" id="{3FADC5D3-24B3-9E43-A5A9-A506EB7603F2}"/>
              </a:ext>
            </a:extLst>
          </p:cNvPr>
          <p:cNvSpPr>
            <a:spLocks noGrp="1"/>
          </p:cNvSpPr>
          <p:nvPr>
            <p:ph idx="1"/>
          </p:nvPr>
        </p:nvSpPr>
        <p:spPr>
          <a:xfrm>
            <a:off x="838200" y="1282700"/>
            <a:ext cx="10515600" cy="4639368"/>
          </a:xfrm>
        </p:spPr>
        <p:txBody>
          <a:bodyPr>
            <a:normAutofit/>
          </a:bodyPr>
          <a:lstStyle/>
          <a:p>
            <a:pPr>
              <a:lnSpc>
                <a:spcPct val="100000"/>
              </a:lnSpc>
              <a:spcBef>
                <a:spcPts val="0"/>
              </a:spcBef>
            </a:pPr>
            <a:r>
              <a:rPr lang="en-US" dirty="0"/>
              <a:t>Civilization faces many risks driven by climate change: </a:t>
            </a:r>
            <a:r>
              <a:rPr lang="en-US" sz="2000" b="0" dirty="0"/>
              <a:t>(e.g., 06/28/2026)</a:t>
            </a:r>
            <a:r>
              <a:rPr lang="en-US" dirty="0"/>
              <a:t> </a:t>
            </a:r>
          </a:p>
          <a:p>
            <a:pPr marL="0" indent="0">
              <a:lnSpc>
                <a:spcPct val="100000"/>
              </a:lnSpc>
              <a:spcBef>
                <a:spcPts val="0"/>
              </a:spcBef>
              <a:buNone/>
            </a:pPr>
            <a:endParaRPr lang="en-US" sz="1200" dirty="0"/>
          </a:p>
          <a:p>
            <a:pPr marL="0" indent="0">
              <a:lnSpc>
                <a:spcPct val="100000"/>
              </a:lnSpc>
              <a:spcBef>
                <a:spcPts val="0"/>
              </a:spcBef>
              <a:buNone/>
            </a:pPr>
            <a:r>
              <a:rPr lang="en-US" sz="2400" dirty="0"/>
              <a:t>  riverine flash floods, </a:t>
            </a:r>
          </a:p>
          <a:p>
            <a:pPr marL="0" indent="0">
              <a:lnSpc>
                <a:spcPct val="100000"/>
              </a:lnSpc>
              <a:spcBef>
                <a:spcPts val="0"/>
              </a:spcBef>
              <a:buNone/>
            </a:pPr>
            <a:r>
              <a:rPr lang="en-US" sz="2400" dirty="0"/>
              <a:t>  prolonged droughts, </a:t>
            </a:r>
          </a:p>
          <a:p>
            <a:pPr marL="0" indent="0">
              <a:lnSpc>
                <a:spcPct val="100000"/>
              </a:lnSpc>
              <a:spcBef>
                <a:spcPts val="0"/>
              </a:spcBef>
              <a:buNone/>
            </a:pPr>
            <a:r>
              <a:rPr lang="en-US" sz="2400" dirty="0"/>
              <a:t>  prolonged periods of extreme </a:t>
            </a:r>
          </a:p>
          <a:p>
            <a:pPr marL="0" indent="0">
              <a:lnSpc>
                <a:spcPct val="100000"/>
              </a:lnSpc>
              <a:spcBef>
                <a:spcPts val="0"/>
              </a:spcBef>
              <a:buNone/>
            </a:pPr>
            <a:r>
              <a:rPr lang="en-US" sz="2400" dirty="0"/>
              <a:t>        heat or cold, </a:t>
            </a:r>
          </a:p>
          <a:p>
            <a:pPr marL="0" indent="0">
              <a:lnSpc>
                <a:spcPct val="100000"/>
              </a:lnSpc>
              <a:spcBef>
                <a:spcPts val="0"/>
              </a:spcBef>
              <a:buNone/>
            </a:pPr>
            <a:r>
              <a:rPr lang="en-US" sz="2400" dirty="0"/>
              <a:t>  changing character &amp; strength </a:t>
            </a:r>
          </a:p>
          <a:p>
            <a:pPr marL="0" indent="0">
              <a:lnSpc>
                <a:spcPct val="100000"/>
              </a:lnSpc>
              <a:spcBef>
                <a:spcPts val="0"/>
              </a:spcBef>
              <a:buNone/>
            </a:pPr>
            <a:r>
              <a:rPr lang="en-US" sz="2400" dirty="0"/>
              <a:t>        of cyclones and hurricanes,</a:t>
            </a:r>
          </a:p>
          <a:p>
            <a:pPr marL="0" indent="0">
              <a:lnSpc>
                <a:spcPct val="100000"/>
              </a:lnSpc>
              <a:spcBef>
                <a:spcPts val="0"/>
              </a:spcBef>
              <a:buNone/>
            </a:pPr>
            <a:r>
              <a:rPr lang="en-US" sz="2400" dirty="0"/>
              <a:t>  red flag alerts for wildfires, </a:t>
            </a:r>
          </a:p>
          <a:p>
            <a:pPr marL="0" indent="0">
              <a:lnSpc>
                <a:spcPct val="100000"/>
              </a:lnSpc>
              <a:spcBef>
                <a:spcPts val="0"/>
              </a:spcBef>
              <a:buNone/>
            </a:pPr>
            <a:r>
              <a:rPr lang="en-US" sz="2400" dirty="0"/>
              <a:t>  changes in the variation of </a:t>
            </a:r>
          </a:p>
          <a:p>
            <a:pPr marL="0" indent="0">
              <a:lnSpc>
                <a:spcPct val="100000"/>
              </a:lnSpc>
              <a:spcBef>
                <a:spcPts val="0"/>
              </a:spcBef>
              <a:buNone/>
            </a:pPr>
            <a:r>
              <a:rPr lang="en-US" sz="2400" dirty="0"/>
              <a:t>        cycles, </a:t>
            </a:r>
          </a:p>
          <a:p>
            <a:pPr marL="0" indent="0">
              <a:lnSpc>
                <a:spcPct val="100000"/>
              </a:lnSpc>
              <a:spcBef>
                <a:spcPts val="0"/>
              </a:spcBef>
              <a:buNone/>
            </a:pPr>
            <a:r>
              <a:rPr lang="en-US" sz="2400" dirty="0"/>
              <a:t>    </a:t>
            </a:r>
            <a:r>
              <a:rPr lang="en-US" sz="2400" i="1" dirty="0"/>
              <a:t>and the like…  </a:t>
            </a:r>
          </a:p>
        </p:txBody>
      </p:sp>
      <p:sp>
        <p:nvSpPr>
          <p:cNvPr id="4" name="Slide Number Placeholder 3">
            <a:extLst>
              <a:ext uri="{FF2B5EF4-FFF2-40B4-BE49-F238E27FC236}">
                <a16:creationId xmlns:a16="http://schemas.microsoft.com/office/drawing/2014/main" id="{A17528C3-A844-C449-A553-7B636A6FE7B7}"/>
              </a:ext>
            </a:extLst>
          </p:cNvPr>
          <p:cNvSpPr>
            <a:spLocks noGrp="1"/>
          </p:cNvSpPr>
          <p:nvPr>
            <p:ph type="sldNum" sz="quarter" idx="12"/>
          </p:nvPr>
        </p:nvSpPr>
        <p:spPr/>
        <p:txBody>
          <a:bodyPr/>
          <a:lstStyle/>
          <a:p>
            <a:fld id="{D9F085D5-EC86-4F6A-B501-C1359CB39116}" type="slidenum">
              <a:rPr lang="en-GB" smtClean="0"/>
              <a:t>8</a:t>
            </a:fld>
            <a:endParaRPr lang="en-GB"/>
          </a:p>
        </p:txBody>
      </p:sp>
      <p:pic>
        <p:nvPicPr>
          <p:cNvPr id="6" name="Picture 5">
            <a:extLst>
              <a:ext uri="{FF2B5EF4-FFF2-40B4-BE49-F238E27FC236}">
                <a16:creationId xmlns:a16="http://schemas.microsoft.com/office/drawing/2014/main" id="{E7FB8BF6-5F5D-F145-9FC5-0736A38914AB}"/>
              </a:ext>
            </a:extLst>
          </p:cNvPr>
          <p:cNvPicPr>
            <a:picLocks noChangeAspect="1"/>
          </p:cNvPicPr>
          <p:nvPr/>
        </p:nvPicPr>
        <p:blipFill>
          <a:blip r:embed="rId2"/>
          <a:stretch>
            <a:fillRect/>
          </a:stretch>
        </p:blipFill>
        <p:spPr>
          <a:xfrm>
            <a:off x="5791200" y="2165350"/>
            <a:ext cx="5740400" cy="3441700"/>
          </a:xfrm>
          <a:prstGeom prst="rect">
            <a:avLst/>
          </a:prstGeom>
        </p:spPr>
      </p:pic>
    </p:spTree>
    <p:extLst>
      <p:ext uri="{BB962C8B-B14F-4D97-AF65-F5344CB8AC3E}">
        <p14:creationId xmlns:p14="http://schemas.microsoft.com/office/powerpoint/2010/main" val="17746216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E5CAE-891B-D944-AFE0-D01A0361B610}"/>
              </a:ext>
            </a:extLst>
          </p:cNvPr>
          <p:cNvSpPr>
            <a:spLocks noGrp="1"/>
          </p:cNvSpPr>
          <p:nvPr>
            <p:ph type="title"/>
          </p:nvPr>
        </p:nvSpPr>
        <p:spPr>
          <a:xfrm>
            <a:off x="838200" y="280416"/>
            <a:ext cx="10515600" cy="806980"/>
          </a:xfrm>
        </p:spPr>
        <p:txBody>
          <a:bodyPr>
            <a:normAutofit fontScale="90000"/>
          </a:bodyPr>
          <a:lstStyle/>
          <a:p>
            <a:r>
              <a:rPr lang="en-US" sz="3400" dirty="0">
                <a:solidFill>
                  <a:schemeClr val="bg1"/>
                </a:solidFill>
              </a:rPr>
              <a:t> Exa</a:t>
            </a:r>
            <a:r>
              <a:rPr lang="en-US" sz="3400" dirty="0"/>
              <a:t>mples of extreme damage - 2023</a:t>
            </a:r>
            <a:br>
              <a:rPr lang="en-US" sz="3200" dirty="0"/>
            </a:br>
            <a:endParaRPr lang="en-US" sz="1800" dirty="0"/>
          </a:p>
        </p:txBody>
      </p:sp>
      <p:sp>
        <p:nvSpPr>
          <p:cNvPr id="4" name="Slide Number Placeholder 3">
            <a:extLst>
              <a:ext uri="{FF2B5EF4-FFF2-40B4-BE49-F238E27FC236}">
                <a16:creationId xmlns:a16="http://schemas.microsoft.com/office/drawing/2014/main" id="{08CD0E2B-41D6-6441-B81E-BB849B324582}"/>
              </a:ext>
            </a:extLst>
          </p:cNvPr>
          <p:cNvSpPr>
            <a:spLocks noGrp="1"/>
          </p:cNvSpPr>
          <p:nvPr>
            <p:ph type="sldNum" sz="quarter" idx="12"/>
          </p:nvPr>
        </p:nvSpPr>
        <p:spPr>
          <a:xfrm>
            <a:off x="3314700" y="5891134"/>
            <a:ext cx="8350079" cy="547766"/>
          </a:xfrm>
        </p:spPr>
        <p:txBody>
          <a:bodyPr/>
          <a:lstStyle/>
          <a:p>
            <a:pPr algn="l"/>
            <a:r>
              <a:rPr lang="en-US" sz="1600" dirty="0"/>
              <a:t>Source: </a:t>
            </a:r>
            <a:r>
              <a:rPr lang="en-US" sz="1600" dirty="0">
                <a:hlinkClick r:id="rId2"/>
              </a:rPr>
              <a:t>https://www.noaa.gov/sites/default/files/202401/BillionDollarDisasters2023Summary.png</a:t>
            </a:r>
            <a:endParaRPr lang="en-GB" sz="1600" dirty="0"/>
          </a:p>
        </p:txBody>
      </p:sp>
      <p:sp>
        <p:nvSpPr>
          <p:cNvPr id="7" name="Oval 6">
            <a:extLst>
              <a:ext uri="{FF2B5EF4-FFF2-40B4-BE49-F238E27FC236}">
                <a16:creationId xmlns:a16="http://schemas.microsoft.com/office/drawing/2014/main" id="{6E0EC72F-FEDC-4A4C-AED4-A1E4F20AFC75}"/>
              </a:ext>
            </a:extLst>
          </p:cNvPr>
          <p:cNvSpPr/>
          <p:nvPr/>
        </p:nvSpPr>
        <p:spPr>
          <a:xfrm>
            <a:off x="3149600" y="4945817"/>
            <a:ext cx="827314" cy="81280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9F8A03F5-4BD7-724F-A8D6-F938A3218C7C}"/>
              </a:ext>
            </a:extLst>
          </p:cNvPr>
          <p:cNvSpPr>
            <a:spLocks noGrp="1"/>
          </p:cNvSpPr>
          <p:nvPr>
            <p:ph idx="1"/>
          </p:nvPr>
        </p:nvSpPr>
        <p:spPr/>
        <p:txBody>
          <a:bodyPr/>
          <a:lstStyle/>
          <a:p>
            <a:endParaRPr lang="en-US"/>
          </a:p>
        </p:txBody>
      </p:sp>
      <p:pic>
        <p:nvPicPr>
          <p:cNvPr id="6" name="Picture 5">
            <a:extLst>
              <a:ext uri="{FF2B5EF4-FFF2-40B4-BE49-F238E27FC236}">
                <a16:creationId xmlns:a16="http://schemas.microsoft.com/office/drawing/2014/main" id="{C00AB306-FAE5-F043-BBC3-808D4874FB65}"/>
              </a:ext>
            </a:extLst>
          </p:cNvPr>
          <p:cNvPicPr>
            <a:picLocks noChangeAspect="1"/>
          </p:cNvPicPr>
          <p:nvPr/>
        </p:nvPicPr>
        <p:blipFill>
          <a:blip r:embed="rId3"/>
          <a:stretch>
            <a:fillRect/>
          </a:stretch>
        </p:blipFill>
        <p:spPr>
          <a:xfrm>
            <a:off x="2540000" y="1100238"/>
            <a:ext cx="7327900" cy="4798911"/>
          </a:xfrm>
          <a:prstGeom prst="rect">
            <a:avLst/>
          </a:prstGeom>
        </p:spPr>
      </p:pic>
    </p:spTree>
    <p:extLst>
      <p:ext uri="{BB962C8B-B14F-4D97-AF65-F5344CB8AC3E}">
        <p14:creationId xmlns:p14="http://schemas.microsoft.com/office/powerpoint/2010/main" val="482080168"/>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35309</TotalTime>
  <Words>2177</Words>
  <Application>Microsoft Macintosh PowerPoint</Application>
  <PresentationFormat>Widescreen</PresentationFormat>
  <Paragraphs>275</Paragraphs>
  <Slides>41</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41</vt:i4>
      </vt:variant>
    </vt:vector>
  </HeadingPairs>
  <TitlesOfParts>
    <vt:vector size="47" baseType="lpstr">
      <vt:lpstr>Arial</vt:lpstr>
      <vt:lpstr>Calibri</vt:lpstr>
      <vt:lpstr>Courier New</vt:lpstr>
      <vt:lpstr>Symbol</vt:lpstr>
      <vt:lpstr>Times New Roman</vt:lpstr>
      <vt:lpstr>Custom Design</vt:lpstr>
      <vt:lpstr>PowerPoint Presentation</vt:lpstr>
      <vt:lpstr> Course Schedule</vt:lpstr>
      <vt:lpstr>Submitting Questions</vt:lpstr>
      <vt:lpstr>National Economic Education Delegation</vt:lpstr>
      <vt:lpstr>Outline</vt:lpstr>
      <vt:lpstr>A working definition of risk Source: https://www.ipcc.ch/report/ar4/syr/  </vt:lpstr>
      <vt:lpstr> Risk as a framing concept</vt:lpstr>
      <vt:lpstr>Risks posed by climate change</vt:lpstr>
      <vt:lpstr> Examples of extreme damage - 2023 </vt:lpstr>
      <vt:lpstr>More examples of catastrophic loss - 2024              </vt:lpstr>
      <vt:lpstr>The most recent yearly report of extreme damage - 2025   </vt:lpstr>
      <vt:lpstr>Billion dollar events – a time series from 1980</vt:lpstr>
      <vt:lpstr> Record (“very strong”) El Nino on the way in 2026          {Source: https://www.downtoearth.org.in/climate-change/a-rare-super-el-ni%C3%B1o-may-be-forming-in-the-pacific-and-it-could-reshape-global-weather-starting-this-summer}</vt:lpstr>
      <vt:lpstr> A risk example – sea level rise (SLR)</vt:lpstr>
      <vt:lpstr>Projections of future SLR</vt:lpstr>
      <vt:lpstr>Historical monthly seal level rise for Hawaii with decadal           averages (Source: https://climate.hawaii.gov/hi-facts/sea-level-rise/)</vt:lpstr>
      <vt:lpstr> Associated number of days Hawaii can expect high tides          from low to high levels (Source: https://climate.hawaii.gov/hi-facts/sea-level-rise/)</vt:lpstr>
      <vt:lpstr>The projected consequences of future flooding in HI</vt:lpstr>
      <vt:lpstr>SLR vulnerability along southern Maui (1.5 &amp; 3.0 feet)</vt:lpstr>
      <vt:lpstr> Responding to climate risk</vt:lpstr>
      <vt:lpstr>The Intergovernmental Panel on Climate Change           (IPCC) on approaching those three response options</vt:lpstr>
      <vt:lpstr>  The  meaning of “iterative risk management”         </vt:lpstr>
      <vt:lpstr>Taking advantage of the two components of risk</vt:lpstr>
      <vt:lpstr> The popular insurance analogy </vt:lpstr>
      <vt:lpstr>Crisis in the insurance industry from climate risk </vt:lpstr>
      <vt:lpstr>Risk management and accounting for the extremes  </vt:lpstr>
      <vt:lpstr>What if the data do not support statistical analysis?</vt:lpstr>
      <vt:lpstr>  Comparing of likelihood and confidence</vt:lpstr>
      <vt:lpstr>CLOSING REMARKS (beyond ”it all depends on something”)</vt:lpstr>
      <vt:lpstr>          Thank you!</vt:lpstr>
      <vt:lpstr>Time for questions</vt:lpstr>
      <vt:lpstr> Thank you!</vt:lpstr>
      <vt:lpstr>Reserve slides </vt:lpstr>
      <vt:lpstr>   An example of a new science success story </vt:lpstr>
      <vt:lpstr>The authors intend to submit a new paper  </vt:lpstr>
      <vt:lpstr>RCP concentration ranges for 3 GHGs        Source: Figure 9 in https://doi.org/10.1007/s10584-011-0148-z</vt:lpstr>
      <vt:lpstr>SLR example of how iterative risk management can work San Francisco Source: https://www.swt.usace.army.mil/Portals/41/SFWCFS_DIFR_EIS_Main%20Report_1.pdf </vt:lpstr>
      <vt:lpstr>San Francisco planning description</vt:lpstr>
      <vt:lpstr>SLR alternative scenarios: 1.5’, 3.5’ &amp; 7’ by 2090</vt:lpstr>
      <vt:lpstr>Iterative risk management results</vt:lpstr>
      <vt:lpstr>The chosen adaptation plans for 4 SF reaches</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Gary Yohe</cp:lastModifiedBy>
  <cp:revision>850</cp:revision>
  <cp:lastPrinted>2024-09-19T20:35:19Z</cp:lastPrinted>
  <dcterms:created xsi:type="dcterms:W3CDTF">2017-05-03T22:30:38Z</dcterms:created>
  <dcterms:modified xsi:type="dcterms:W3CDTF">2026-08-04T03:08:29Z</dcterms:modified>
</cp:coreProperties>
</file>